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Cabin SemiBold"/>
      <p:regular r:id="rId39"/>
      <p:bold r:id="rId40"/>
      <p:italic r:id="rId41"/>
      <p:boldItalic r:id="rId42"/>
    </p:embeddedFont>
    <p:embeddedFont>
      <p:font typeface="Lora"/>
      <p:regular r:id="rId43"/>
      <p:bold r:id="rId44"/>
      <p:italic r:id="rId45"/>
      <p:boldItalic r:id="rId46"/>
    </p:embeddedFont>
    <p:embeddedFont>
      <p:font typeface="Dancing Script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9" roundtripDataSignature="AMtx7mh0gVu3yv0nACtF6FInV+mR/ksw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73087AB-7E7E-449C-A338-075B3CEA4458}">
  <a:tblStyle styleId="{373087AB-7E7E-449C-A338-075B3CEA445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94A9826-B8E5-43B3-8755-EADC6017741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binSemiBold-bold.fntdata"/><Relationship Id="rId42" Type="http://schemas.openxmlformats.org/officeDocument/2006/relationships/font" Target="fonts/CabinSemiBold-boldItalic.fntdata"/><Relationship Id="rId41" Type="http://schemas.openxmlformats.org/officeDocument/2006/relationships/font" Target="fonts/CabinSemiBold-italic.fntdata"/><Relationship Id="rId44" Type="http://schemas.openxmlformats.org/officeDocument/2006/relationships/font" Target="fonts/Lora-bold.fntdata"/><Relationship Id="rId43" Type="http://schemas.openxmlformats.org/officeDocument/2006/relationships/font" Target="fonts/Lora-regular.fntdata"/><Relationship Id="rId46" Type="http://schemas.openxmlformats.org/officeDocument/2006/relationships/font" Target="fonts/Lora-boldItalic.fntdata"/><Relationship Id="rId45" Type="http://schemas.openxmlformats.org/officeDocument/2006/relationships/font" Target="fonts/Lor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ancingScript-bold.fntdata"/><Relationship Id="rId47" Type="http://schemas.openxmlformats.org/officeDocument/2006/relationships/font" Target="fonts/DancingScript-regular.fntdata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CabinSemiBold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Counselor’s Professional Development Only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35"/>
          <p:cNvGrpSpPr/>
          <p:nvPr/>
        </p:nvGrpSpPr>
        <p:grpSpPr>
          <a:xfrm>
            <a:off x="-11" y="1000670"/>
            <a:ext cx="7314320" cy="3087225"/>
            <a:chOff x="-11" y="1378677"/>
            <a:chExt cx="7314320" cy="4116300"/>
          </a:xfrm>
        </p:grpSpPr>
        <p:sp>
          <p:nvSpPr>
            <p:cNvPr id="63" name="Google Shape;63;p35"/>
            <p:cNvSpPr/>
            <p:nvPr/>
          </p:nvSpPr>
          <p:spPr>
            <a:xfrm flipH="1">
              <a:off x="-11" y="1378677"/>
              <a:ext cx="187800" cy="411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5"/>
            <p:cNvSpPr/>
            <p:nvPr/>
          </p:nvSpPr>
          <p:spPr>
            <a:xfrm flipH="1">
              <a:off x="187809" y="1378677"/>
              <a:ext cx="7126500" cy="41163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35"/>
          <p:cNvSpPr txBox="1"/>
          <p:nvPr>
            <p:ph type="ctrTitle"/>
          </p:nvPr>
        </p:nvSpPr>
        <p:spPr>
          <a:xfrm>
            <a:off x="685800" y="1699932"/>
            <a:ext cx="64008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" type="subTitle"/>
          </p:nvPr>
        </p:nvSpPr>
        <p:spPr>
          <a:xfrm>
            <a:off x="685800" y="2700338"/>
            <a:ext cx="64008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6"/>
          <p:cNvGrpSpPr/>
          <p:nvPr/>
        </p:nvGrpSpPr>
        <p:grpSpPr>
          <a:xfrm>
            <a:off x="-13" y="-9141"/>
            <a:ext cx="8005728" cy="1209422"/>
            <a:chOff x="-13" y="-12188"/>
            <a:chExt cx="8005728" cy="1161900"/>
          </a:xfrm>
        </p:grpSpPr>
        <p:sp>
          <p:nvSpPr>
            <p:cNvPr id="70" name="Google Shape;70;p36"/>
            <p:cNvSpPr/>
            <p:nvPr/>
          </p:nvSpPr>
          <p:spPr>
            <a:xfrm flipH="1">
              <a:off x="-13" y="-12188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6"/>
            <p:cNvSpPr/>
            <p:nvPr/>
          </p:nvSpPr>
          <p:spPr>
            <a:xfrm flipH="1">
              <a:off x="187715" y="-12188"/>
              <a:ext cx="7818000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36"/>
          <p:cNvSpPr txBox="1"/>
          <p:nvPr>
            <p:ph type="title"/>
          </p:nvPr>
        </p:nvSpPr>
        <p:spPr>
          <a:xfrm>
            <a:off x="457200" y="101101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8"/>
          <p:cNvGrpSpPr/>
          <p:nvPr/>
        </p:nvGrpSpPr>
        <p:grpSpPr>
          <a:xfrm>
            <a:off x="-13" y="-9141"/>
            <a:ext cx="8005728" cy="1209422"/>
            <a:chOff x="-13" y="-12188"/>
            <a:chExt cx="8005728" cy="1161900"/>
          </a:xfrm>
        </p:grpSpPr>
        <p:sp>
          <p:nvSpPr>
            <p:cNvPr id="79" name="Google Shape;79;p38"/>
            <p:cNvSpPr/>
            <p:nvPr/>
          </p:nvSpPr>
          <p:spPr>
            <a:xfrm flipH="1">
              <a:off x="-13" y="-12188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8"/>
            <p:cNvSpPr/>
            <p:nvPr/>
          </p:nvSpPr>
          <p:spPr>
            <a:xfrm flipH="1">
              <a:off x="187715" y="-12188"/>
              <a:ext cx="7818000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38"/>
          <p:cNvSpPr txBox="1"/>
          <p:nvPr>
            <p:ph type="title"/>
          </p:nvPr>
        </p:nvSpPr>
        <p:spPr>
          <a:xfrm>
            <a:off x="457200" y="101101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/>
          <p:nvPr>
            <p:ph idx="1" type="body"/>
          </p:nvPr>
        </p:nvSpPr>
        <p:spPr>
          <a:xfrm>
            <a:off x="456245" y="1278514"/>
            <a:ext cx="4038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2" type="body"/>
          </p:nvPr>
        </p:nvSpPr>
        <p:spPr>
          <a:xfrm>
            <a:off x="4648200" y="1278514"/>
            <a:ext cx="4038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/>
            </a:lvl9pPr>
          </a:lstStyle>
          <a:p/>
        </p:txBody>
      </p:sp>
      <p:grpSp>
        <p:nvGrpSpPr>
          <p:cNvPr id="86" name="Google Shape;86;p39"/>
          <p:cNvGrpSpPr/>
          <p:nvPr/>
        </p:nvGrpSpPr>
        <p:grpSpPr>
          <a:xfrm>
            <a:off x="-13" y="-9141"/>
            <a:ext cx="8005728" cy="1209422"/>
            <a:chOff x="-13" y="-12188"/>
            <a:chExt cx="8005728" cy="1161900"/>
          </a:xfrm>
        </p:grpSpPr>
        <p:sp>
          <p:nvSpPr>
            <p:cNvPr id="87" name="Google Shape;87;p39"/>
            <p:cNvSpPr/>
            <p:nvPr/>
          </p:nvSpPr>
          <p:spPr>
            <a:xfrm flipH="1">
              <a:off x="-13" y="-12188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9"/>
            <p:cNvSpPr/>
            <p:nvPr/>
          </p:nvSpPr>
          <p:spPr>
            <a:xfrm flipH="1">
              <a:off x="187715" y="-12188"/>
              <a:ext cx="7818000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39"/>
          <p:cNvSpPr txBox="1"/>
          <p:nvPr>
            <p:ph type="title"/>
          </p:nvPr>
        </p:nvSpPr>
        <p:spPr>
          <a:xfrm>
            <a:off x="457200" y="101101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90" name="Google Shape;90;p39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0"/>
          <p:cNvSpPr/>
          <p:nvPr/>
        </p:nvSpPr>
        <p:spPr>
          <a:xfrm flipH="1">
            <a:off x="8964666" y="4623761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0"/>
          <p:cNvSpPr/>
          <p:nvPr/>
        </p:nvSpPr>
        <p:spPr>
          <a:xfrm flipH="1">
            <a:off x="3866778" y="4623761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0"/>
          <p:cNvSpPr txBox="1"/>
          <p:nvPr>
            <p:ph idx="1" type="body"/>
          </p:nvPr>
        </p:nvSpPr>
        <p:spPr>
          <a:xfrm>
            <a:off x="3866813" y="4623761"/>
            <a:ext cx="50979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5" name="Google Shape;95;p40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esson-plan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4"/>
          <p:cNvGrpSpPr/>
          <p:nvPr/>
        </p:nvGrpSpPr>
        <p:grpSpPr>
          <a:xfrm>
            <a:off x="33868" y="-71"/>
            <a:ext cx="3409813" cy="2107677"/>
            <a:chOff x="0" y="1494"/>
            <a:chExt cx="3409813" cy="2810236"/>
          </a:xfrm>
        </p:grpSpPr>
        <p:cxnSp>
          <p:nvCxnSpPr>
            <p:cNvPr id="7" name="Google Shape;7;p34"/>
            <p:cNvCxnSpPr/>
            <p:nvPr/>
          </p:nvCxnSpPr>
          <p:spPr>
            <a:xfrm>
              <a:off x="0" y="245543"/>
              <a:ext cx="3251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34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34"/>
            <p:cNvCxnSpPr/>
            <p:nvPr/>
          </p:nvCxnSpPr>
          <p:spPr>
            <a:xfrm>
              <a:off x="0" y="474143"/>
              <a:ext cx="26670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34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34"/>
            <p:cNvCxnSpPr/>
            <p:nvPr/>
          </p:nvCxnSpPr>
          <p:spPr>
            <a:xfrm>
              <a:off x="0" y="931343"/>
              <a:ext cx="1862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4"/>
            <p:cNvCxnSpPr/>
            <p:nvPr/>
          </p:nvCxnSpPr>
          <p:spPr>
            <a:xfrm>
              <a:off x="0" y="1159943"/>
              <a:ext cx="1490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34"/>
            <p:cNvCxnSpPr/>
            <p:nvPr/>
          </p:nvCxnSpPr>
          <p:spPr>
            <a:xfrm>
              <a:off x="0" y="1388543"/>
              <a:ext cx="1219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34"/>
            <p:cNvCxnSpPr/>
            <p:nvPr/>
          </p:nvCxnSpPr>
          <p:spPr>
            <a:xfrm>
              <a:off x="0" y="1617143"/>
              <a:ext cx="990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34"/>
            <p:cNvCxnSpPr/>
            <p:nvPr/>
          </p:nvCxnSpPr>
          <p:spPr>
            <a:xfrm>
              <a:off x="0" y="1845743"/>
              <a:ext cx="745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" name="Google Shape;16;p34"/>
            <p:cNvCxnSpPr/>
            <p:nvPr/>
          </p:nvCxnSpPr>
          <p:spPr>
            <a:xfrm>
              <a:off x="0" y="2074343"/>
              <a:ext cx="5334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34"/>
            <p:cNvCxnSpPr/>
            <p:nvPr/>
          </p:nvCxnSpPr>
          <p:spPr>
            <a:xfrm>
              <a:off x="0" y="2302944"/>
              <a:ext cx="262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34"/>
            <p:cNvCxnSpPr/>
            <p:nvPr/>
          </p:nvCxnSpPr>
          <p:spPr>
            <a:xfrm rot="-5400000">
              <a:off x="-814262" y="1238115"/>
              <a:ext cx="24684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" name="Google Shape;19;p34"/>
            <p:cNvCxnSpPr/>
            <p:nvPr/>
          </p:nvCxnSpPr>
          <p:spPr>
            <a:xfrm rot="-5400000">
              <a:off x="-357712" y="1014528"/>
              <a:ext cx="2018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" name="Google Shape;20;p34"/>
            <p:cNvCxnSpPr/>
            <p:nvPr/>
          </p:nvCxnSpPr>
          <p:spPr>
            <a:xfrm rot="-5400000">
              <a:off x="-853" y="887577"/>
              <a:ext cx="17640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p34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" name="Google Shape;22;p34"/>
            <p:cNvCxnSpPr/>
            <p:nvPr/>
          </p:nvCxnSpPr>
          <p:spPr>
            <a:xfrm rot="-5400000">
              <a:off x="636517" y="709727"/>
              <a:ext cx="1408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" name="Google Shape;23;p34"/>
            <p:cNvCxnSpPr/>
            <p:nvPr/>
          </p:nvCxnSpPr>
          <p:spPr>
            <a:xfrm rot="-5400000">
              <a:off x="972229" y="603962"/>
              <a:ext cx="1196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34"/>
            <p:cNvCxnSpPr/>
            <p:nvPr/>
          </p:nvCxnSpPr>
          <p:spPr>
            <a:xfrm rot="-5400000">
              <a:off x="1278237" y="527761"/>
              <a:ext cx="1044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34"/>
            <p:cNvCxnSpPr/>
            <p:nvPr/>
          </p:nvCxnSpPr>
          <p:spPr>
            <a:xfrm rot="-5400000">
              <a:off x="1590398" y="440777"/>
              <a:ext cx="879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34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34"/>
            <p:cNvCxnSpPr/>
            <p:nvPr/>
          </p:nvCxnSpPr>
          <p:spPr>
            <a:xfrm rot="-5400000">
              <a:off x="2198067" y="292494"/>
              <a:ext cx="583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" name="Google Shape;28;p34"/>
            <p:cNvCxnSpPr/>
            <p:nvPr/>
          </p:nvCxnSpPr>
          <p:spPr>
            <a:xfrm rot="-5400000">
              <a:off x="2521028" y="199377"/>
              <a:ext cx="397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34"/>
            <p:cNvCxnSpPr/>
            <p:nvPr/>
          </p:nvCxnSpPr>
          <p:spPr>
            <a:xfrm rot="-5400000">
              <a:off x="2801688" y="148627"/>
              <a:ext cx="295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" name="Google Shape;30;p34"/>
            <p:cNvCxnSpPr/>
            <p:nvPr/>
          </p:nvCxnSpPr>
          <p:spPr>
            <a:xfrm rot="-5400000">
              <a:off x="3079243" y="102444"/>
              <a:ext cx="201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" name="Google Shape;31;p34"/>
            <p:cNvCxnSpPr/>
            <p:nvPr/>
          </p:nvCxnSpPr>
          <p:spPr>
            <a:xfrm rot="-5400000">
              <a:off x="3324763" y="85077"/>
              <a:ext cx="168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2" name="Google Shape;32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3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4" name="Google Shape;34;p34"/>
          <p:cNvGrpSpPr/>
          <p:nvPr/>
        </p:nvGrpSpPr>
        <p:grpSpPr>
          <a:xfrm rot="10800000">
            <a:off x="5734187" y="3035894"/>
            <a:ext cx="3409813" cy="2107677"/>
            <a:chOff x="0" y="1494"/>
            <a:chExt cx="3409813" cy="2810236"/>
          </a:xfrm>
        </p:grpSpPr>
        <p:cxnSp>
          <p:nvCxnSpPr>
            <p:cNvPr id="35" name="Google Shape;35;p34"/>
            <p:cNvCxnSpPr/>
            <p:nvPr/>
          </p:nvCxnSpPr>
          <p:spPr>
            <a:xfrm>
              <a:off x="0" y="245543"/>
              <a:ext cx="3251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" name="Google Shape;36;p34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" name="Google Shape;37;p34"/>
            <p:cNvCxnSpPr/>
            <p:nvPr/>
          </p:nvCxnSpPr>
          <p:spPr>
            <a:xfrm>
              <a:off x="0" y="474143"/>
              <a:ext cx="26670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" name="Google Shape;38;p34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" name="Google Shape;39;p34"/>
            <p:cNvCxnSpPr/>
            <p:nvPr/>
          </p:nvCxnSpPr>
          <p:spPr>
            <a:xfrm>
              <a:off x="0" y="931343"/>
              <a:ext cx="1862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" name="Google Shape;40;p34"/>
            <p:cNvCxnSpPr/>
            <p:nvPr/>
          </p:nvCxnSpPr>
          <p:spPr>
            <a:xfrm>
              <a:off x="0" y="1159943"/>
              <a:ext cx="1490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" name="Google Shape;41;p34"/>
            <p:cNvCxnSpPr/>
            <p:nvPr/>
          </p:nvCxnSpPr>
          <p:spPr>
            <a:xfrm>
              <a:off x="0" y="1388543"/>
              <a:ext cx="1219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" name="Google Shape;42;p34"/>
            <p:cNvCxnSpPr/>
            <p:nvPr/>
          </p:nvCxnSpPr>
          <p:spPr>
            <a:xfrm>
              <a:off x="0" y="1617143"/>
              <a:ext cx="990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" name="Google Shape;43;p34"/>
            <p:cNvCxnSpPr/>
            <p:nvPr/>
          </p:nvCxnSpPr>
          <p:spPr>
            <a:xfrm>
              <a:off x="0" y="1845743"/>
              <a:ext cx="745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" name="Google Shape;44;p34"/>
            <p:cNvCxnSpPr/>
            <p:nvPr/>
          </p:nvCxnSpPr>
          <p:spPr>
            <a:xfrm>
              <a:off x="0" y="2074343"/>
              <a:ext cx="5334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" name="Google Shape;45;p34"/>
            <p:cNvCxnSpPr/>
            <p:nvPr/>
          </p:nvCxnSpPr>
          <p:spPr>
            <a:xfrm>
              <a:off x="0" y="2302944"/>
              <a:ext cx="262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" name="Google Shape;46;p34"/>
            <p:cNvCxnSpPr/>
            <p:nvPr/>
          </p:nvCxnSpPr>
          <p:spPr>
            <a:xfrm rot="-5400000">
              <a:off x="-814262" y="1238115"/>
              <a:ext cx="24684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" name="Google Shape;47;p34"/>
            <p:cNvCxnSpPr/>
            <p:nvPr/>
          </p:nvCxnSpPr>
          <p:spPr>
            <a:xfrm rot="-5400000">
              <a:off x="-357712" y="1014528"/>
              <a:ext cx="20181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" name="Google Shape;48;p34"/>
            <p:cNvCxnSpPr/>
            <p:nvPr/>
          </p:nvCxnSpPr>
          <p:spPr>
            <a:xfrm rot="-5400000">
              <a:off x="-853" y="887577"/>
              <a:ext cx="17640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" name="Google Shape;49;p34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" name="Google Shape;50;p34"/>
            <p:cNvCxnSpPr/>
            <p:nvPr/>
          </p:nvCxnSpPr>
          <p:spPr>
            <a:xfrm rot="-5400000">
              <a:off x="636517" y="709727"/>
              <a:ext cx="1408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" name="Google Shape;51;p34"/>
            <p:cNvCxnSpPr/>
            <p:nvPr/>
          </p:nvCxnSpPr>
          <p:spPr>
            <a:xfrm rot="-5400000">
              <a:off x="972229" y="603962"/>
              <a:ext cx="1196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" name="Google Shape;52;p34"/>
            <p:cNvCxnSpPr/>
            <p:nvPr/>
          </p:nvCxnSpPr>
          <p:spPr>
            <a:xfrm rot="-5400000">
              <a:off x="1278237" y="527761"/>
              <a:ext cx="1044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" name="Google Shape;53;p34"/>
            <p:cNvCxnSpPr/>
            <p:nvPr/>
          </p:nvCxnSpPr>
          <p:spPr>
            <a:xfrm rot="-5400000">
              <a:off x="1590398" y="440777"/>
              <a:ext cx="879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" name="Google Shape;54;p34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" name="Google Shape;55;p34"/>
            <p:cNvCxnSpPr/>
            <p:nvPr/>
          </p:nvCxnSpPr>
          <p:spPr>
            <a:xfrm rot="-5400000">
              <a:off x="2198067" y="292494"/>
              <a:ext cx="583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" name="Google Shape;56;p34"/>
            <p:cNvCxnSpPr/>
            <p:nvPr/>
          </p:nvCxnSpPr>
          <p:spPr>
            <a:xfrm rot="-5400000">
              <a:off x="2521028" y="199377"/>
              <a:ext cx="397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" name="Google Shape;57;p34"/>
            <p:cNvCxnSpPr/>
            <p:nvPr/>
          </p:nvCxnSpPr>
          <p:spPr>
            <a:xfrm rot="-5400000">
              <a:off x="2801688" y="148627"/>
              <a:ext cx="295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" name="Google Shape;58;p34"/>
            <p:cNvCxnSpPr/>
            <p:nvPr/>
          </p:nvCxnSpPr>
          <p:spPr>
            <a:xfrm rot="-5400000">
              <a:off x="3079243" y="102444"/>
              <a:ext cx="201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34"/>
            <p:cNvCxnSpPr/>
            <p:nvPr/>
          </p:nvCxnSpPr>
          <p:spPr>
            <a:xfrm rot="-5400000">
              <a:off x="3324763" y="85077"/>
              <a:ext cx="168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8425675" y="4622075"/>
            <a:ext cx="5487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gafutures.org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Relationship Id="rId4" Type="http://schemas.openxmlformats.org/officeDocument/2006/relationships/hyperlink" Target="http://www.ggc.edu/admissions/admissions-requirements/dual-enrollment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gwinnetttech.edu/dualenrollment/apply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IPYeCltXpxw" TargetMode="External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mailto:Ryan_Lilly@gwinnett.k12.ga.us" TargetMode="External"/><Relationship Id="rId4" Type="http://schemas.openxmlformats.org/officeDocument/2006/relationships/hyperlink" Target="mailto:Gabrielle_Krupilis@gwinnett.k12.ga.us" TargetMode="External"/><Relationship Id="rId5" Type="http://schemas.openxmlformats.org/officeDocument/2006/relationships/hyperlink" Target="mailto:Michelle_P_Burger@gwinnett.k12.ga.us" TargetMode="External"/><Relationship Id="rId6" Type="http://schemas.openxmlformats.org/officeDocument/2006/relationships/hyperlink" Target="mailto:Delicia_L_Fellers@gwinnett.k12.ga.us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drive.google.com/open?id=1fY7RD7BJEIUMaRVsMLiCyGuly4sJYTc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270147" y="779050"/>
            <a:ext cx="68481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Georgia"/>
              <a:buNone/>
            </a:pPr>
            <a:r>
              <a:rPr b="1" lang="en" sz="5000">
                <a:latin typeface="Georgia"/>
                <a:ea typeface="Georgia"/>
                <a:cs typeface="Georgia"/>
                <a:sym typeface="Georgia"/>
              </a:rPr>
              <a:t>Dual Enrollment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558575" y="2071450"/>
            <a:ext cx="54381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i="1" lang="en"/>
              <a:t>…gain high school and college credit at the same time…FOR FREE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i="1"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6675" y="3008075"/>
            <a:ext cx="2940552" cy="19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457200" y="1227075"/>
            <a:ext cx="8229600" cy="3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Attendance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Interactions with college professors vs high school teachers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○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Between professors and students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○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Between professors and parents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Academic Integrity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Cell Phone Use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Mandatory student events and trainings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Importance of syllabus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165" name="Google Shape;165;p10"/>
          <p:cNvSpPr txBox="1"/>
          <p:nvPr/>
        </p:nvSpPr>
        <p:spPr>
          <a:xfrm>
            <a:off x="256600" y="94400"/>
            <a:ext cx="8430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ora"/>
              <a:buNone/>
            </a:pPr>
            <a:r>
              <a:rPr b="1" i="0" lang="en" sz="4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Student Behavior...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457200" y="101101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 sz="3600">
                <a:latin typeface="Lora"/>
                <a:ea typeface="Lora"/>
                <a:cs typeface="Lora"/>
                <a:sym typeface="Lora"/>
              </a:rPr>
              <a:t>Dual Enrollment and      Advanced Placement</a:t>
            </a:r>
            <a:endParaRPr/>
          </a:p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202674" y="1258957"/>
            <a:ext cx="5749200" cy="3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 sz="2400">
                <a:latin typeface="Lora"/>
                <a:ea typeface="Lora"/>
                <a:cs typeface="Lora"/>
                <a:sym typeface="Lora"/>
              </a:rPr>
              <a:t>Dual Enrollment (Dual Enrollment) and  Advanced Placement (AP):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Top colleges want to see the student take the most rigourous courses available.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b="1" lang="en" sz="2300">
                <a:latin typeface="Lora"/>
                <a:ea typeface="Lora"/>
                <a:cs typeface="Lora"/>
                <a:sym typeface="Lora"/>
              </a:rPr>
              <a:t>AP &gt; Dual Enrollment &gt; Honors &gt; CP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No added points for Dual Enrollment</a:t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Lora"/>
                <a:ea typeface="Lora"/>
                <a:cs typeface="Lora"/>
                <a:sym typeface="Lora"/>
              </a:rPr>
              <a:t>    Both Dual Enrollment and AP are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Lora"/>
                <a:ea typeface="Lora"/>
                <a:cs typeface="Lora"/>
                <a:sym typeface="Lora"/>
              </a:rPr>
              <a:t>    available options to receive college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Lora"/>
                <a:ea typeface="Lora"/>
                <a:cs typeface="Lora"/>
                <a:sym typeface="Lora"/>
              </a:rPr>
              <a:t>    credit.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1850" y="1564851"/>
            <a:ext cx="2999096" cy="29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type="title"/>
          </p:nvPr>
        </p:nvSpPr>
        <p:spPr>
          <a:xfrm>
            <a:off x="129150" y="-86000"/>
            <a:ext cx="78270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 sz="3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HOPE and Zell Miller Scholarship</a:t>
            </a:r>
            <a:endParaRPr/>
          </a:p>
        </p:txBody>
      </p:sp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129150" y="1374425"/>
            <a:ext cx="85578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 sz="2400">
                <a:latin typeface="Lora"/>
                <a:ea typeface="Lora"/>
                <a:cs typeface="Lora"/>
                <a:sym typeface="Lora"/>
              </a:rPr>
              <a:t>Initial academic eligibility....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2400">
                <a:latin typeface="Lora"/>
                <a:ea typeface="Lora"/>
                <a:cs typeface="Lora"/>
                <a:sym typeface="Lora"/>
              </a:rPr>
              <a:t>DE Core courses are included in the student’s HOPE high school GPA for HOPE Scholarship and Zell Miller Scholarship eligibility determinations.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2400">
                <a:latin typeface="Lora"/>
                <a:ea typeface="Lora"/>
                <a:cs typeface="Lora"/>
                <a:sym typeface="Lora"/>
              </a:rPr>
              <a:t>Degree level core coursework taken as dual enrollment meets Academic Rigor requirements and are given a weight of 0.5 extra (e.g. student will receive 4.5 for an “A” instead of 4.0).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2513" y="876100"/>
            <a:ext cx="357187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ctrTitle"/>
          </p:nvPr>
        </p:nvSpPr>
        <p:spPr>
          <a:xfrm>
            <a:off x="268225" y="1699925"/>
            <a:ext cx="70209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latin typeface="Lora"/>
                <a:ea typeface="Lora"/>
                <a:cs typeface="Lora"/>
                <a:sym typeface="Lora"/>
              </a:rPr>
              <a:t>HS </a:t>
            </a:r>
            <a:r>
              <a:rPr lang="en" sz="6000">
                <a:latin typeface="Dancing Script"/>
                <a:ea typeface="Dancing Script"/>
                <a:cs typeface="Dancing Script"/>
                <a:sym typeface="Dancing Script"/>
              </a:rPr>
              <a:t>Student</a:t>
            </a:r>
            <a:r>
              <a:rPr b="1" lang="en" sz="4000">
                <a:latin typeface="Lora"/>
                <a:ea typeface="Lora"/>
                <a:cs typeface="Lora"/>
                <a:sym typeface="Lora"/>
              </a:rPr>
              <a:t> Procedures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/>
          <p:nvPr>
            <p:ph type="title"/>
          </p:nvPr>
        </p:nvSpPr>
        <p:spPr>
          <a:xfrm>
            <a:off x="226375" y="101100"/>
            <a:ext cx="7639500" cy="12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 sz="4000">
                <a:latin typeface="Lora"/>
                <a:ea typeface="Lora"/>
                <a:cs typeface="Lora"/>
                <a:sym typeface="Lora"/>
              </a:rPr>
              <a:t>Dual Enrollment Procedures</a:t>
            </a:r>
            <a:endParaRPr/>
          </a:p>
        </p:txBody>
      </p:sp>
      <p:sp>
        <p:nvSpPr>
          <p:cNvPr id="190" name="Google Shape;190;p14"/>
          <p:cNvSpPr txBox="1"/>
          <p:nvPr>
            <p:ph idx="1" type="body"/>
          </p:nvPr>
        </p:nvSpPr>
        <p:spPr>
          <a:xfrm>
            <a:off x="86900" y="1178775"/>
            <a:ext cx="8817300" cy="39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Students must follow the steps below if he/she is planning to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participate in the Dual Enrollment Program: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AutoNum type="arabicPeriod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Student and Parent must attend ONE of three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Dual Enrollment Informational Nights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(Dec/Jan/Feb).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2.  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Apply </a:t>
            </a:r>
            <a:r>
              <a:rPr b="1" i="1" lang="en">
                <a:latin typeface="Lora"/>
                <a:ea typeface="Lora"/>
                <a:cs typeface="Lora"/>
                <a:sym typeface="Lora"/>
              </a:rPr>
              <a:t>online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to the college/university of the student’s choice.</a:t>
            </a:r>
            <a:endParaRPr/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3.   Take SAT or ACT or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ACCUPLACER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(recommended for 9</a:t>
            </a:r>
            <a:r>
              <a:rPr baseline="30000" lang="en">
                <a:latin typeface="Lora"/>
                <a:ea typeface="Lora"/>
                <a:cs typeface="Lora"/>
                <a:sym typeface="Lora"/>
              </a:rPr>
              <a:t>th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-10</a:t>
            </a:r>
            <a:r>
              <a:rPr baseline="30000" lang="en">
                <a:latin typeface="Lora"/>
                <a:ea typeface="Lora"/>
                <a:cs typeface="Lora"/>
                <a:sym typeface="Lora"/>
              </a:rPr>
              <a:t>th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graders)</a:t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AutoNum type="arabicPeriod" startAt="4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Student completes the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Student Participation Agreement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(SPA) with a parent and then gets approved by their Counselor.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AutoNum type="arabicPeriod" startAt="4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Student completes funding application on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GAFutures.org.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type="title"/>
          </p:nvPr>
        </p:nvSpPr>
        <p:spPr>
          <a:xfrm>
            <a:off x="226375" y="101100"/>
            <a:ext cx="7639500" cy="11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 sz="4000">
                <a:latin typeface="Lora"/>
                <a:ea typeface="Lora"/>
                <a:cs typeface="Lora"/>
                <a:sym typeface="Lora"/>
              </a:rPr>
              <a:t>Dual Enrollment Procedures</a:t>
            </a:r>
            <a:endParaRPr/>
          </a:p>
        </p:txBody>
      </p:sp>
      <p:sp>
        <p:nvSpPr>
          <p:cNvPr id="196" name="Google Shape;196;p15"/>
          <p:cNvSpPr txBox="1"/>
          <p:nvPr>
            <p:ph idx="1" type="body"/>
          </p:nvPr>
        </p:nvSpPr>
        <p:spPr>
          <a:xfrm>
            <a:off x="86900" y="1378300"/>
            <a:ext cx="8735100" cy="3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AutoNum type="arabicPeriod" startAt="6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AFTER acceptance to the college –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During the summer, the Student registers for Dual Enrollment classes based on courses approved by the counselor on the Student Participation Agreement.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7.   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Send a copy of college schedule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and to the school counselor as soon as it becomes available to fix high school schedule (part-time or full-time students).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9.   Must repeat all steps (except testing) EVERY semester or student will be dropped from Dual Enrollment.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>
            <p:ph type="title"/>
          </p:nvPr>
        </p:nvSpPr>
        <p:spPr>
          <a:xfrm>
            <a:off x="226375" y="101100"/>
            <a:ext cx="7639500" cy="11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 sz="4000">
                <a:latin typeface="Lora"/>
                <a:ea typeface="Lora"/>
                <a:cs typeface="Lora"/>
                <a:sym typeface="Lora"/>
              </a:rPr>
              <a:t>SAT and ACT</a:t>
            </a:r>
            <a:endParaRPr b="1" sz="4000"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202" name="Google Shape;202;p16"/>
          <p:cNvGraphicFramePr/>
          <p:nvPr/>
        </p:nvGraphicFramePr>
        <p:xfrm>
          <a:off x="364213" y="14139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{994A9826-B8E5-43B3-8755-EADC60177412}</a:tableStyleId>
              </a:tblPr>
              <a:tblGrid>
                <a:gridCol w="2109600"/>
                <a:gridCol w="2109600"/>
                <a:gridCol w="2109600"/>
                <a:gridCol w="2109600"/>
              </a:tblGrid>
              <a:tr h="5345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Cabin SemiBold"/>
                        <a:buNone/>
                      </a:pPr>
                      <a:r>
                        <a:rPr lang="en" sz="23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ACT</a:t>
                      </a:r>
                      <a:endParaRPr sz="2300" u="none" cap="none" strike="noStrike">
                        <a:latin typeface="Cabin SemiBold"/>
                        <a:ea typeface="Cabin SemiBold"/>
                        <a:cs typeface="Cabin SemiBold"/>
                        <a:sym typeface="Cabin SemiBold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Cabin SemiBold"/>
                        <a:buNone/>
                      </a:pPr>
                      <a:r>
                        <a:rPr lang="en" sz="23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SAT</a:t>
                      </a:r>
                      <a:endParaRPr/>
                    </a:p>
                  </a:txBody>
                  <a:tcPr marT="68575" marB="68575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</a:tr>
              <a:tr h="71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Cabin SemiBold"/>
                        <a:buNone/>
                      </a:pPr>
                      <a:r>
                        <a:rPr lang="en" sz="17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Test Date</a:t>
                      </a:r>
                      <a:endParaRPr/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Cabin SemiBold"/>
                        <a:buNone/>
                      </a:pPr>
                      <a:r>
                        <a:rPr lang="en" sz="17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Registration Deadline</a:t>
                      </a:r>
                      <a:endParaRPr/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Cabin SemiBold"/>
                        <a:buNone/>
                      </a:pPr>
                      <a:r>
                        <a:rPr lang="en" sz="17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Test Date</a:t>
                      </a:r>
                      <a:endParaRPr/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Cabin SemiBold"/>
                        <a:buNone/>
                      </a:pPr>
                      <a:r>
                        <a:rPr lang="en" sz="17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Registration Deadline</a:t>
                      </a:r>
                      <a:endParaRPr/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39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bin SemiBold"/>
                        <a:buNone/>
                      </a:pP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February 8</a:t>
                      </a:r>
                      <a:r>
                        <a:rPr baseline="30000"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th</a:t>
                      </a: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, 2020</a:t>
                      </a:r>
                      <a:endParaRPr sz="1400" u="none" cap="none" strike="noStrike">
                        <a:latin typeface="Cabin SemiBold"/>
                        <a:ea typeface="Cabin SemiBold"/>
                        <a:cs typeface="Cabin SemiBold"/>
                        <a:sym typeface="Cabin SemiBold"/>
                      </a:endParaRPr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bin SemiBold"/>
                        <a:buNone/>
                      </a:pP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January 10</a:t>
                      </a:r>
                      <a:r>
                        <a:rPr baseline="30000"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th</a:t>
                      </a: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, 2020</a:t>
                      </a:r>
                      <a:endParaRPr sz="1400" u="none" cap="none" strike="noStrike">
                        <a:latin typeface="Cabin SemiBold"/>
                        <a:ea typeface="Cabin SemiBold"/>
                        <a:cs typeface="Cabin SemiBold"/>
                        <a:sym typeface="Cabin SemiBold"/>
                      </a:endParaRPr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bin SemiBold"/>
                        <a:buNone/>
                      </a:pP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March 14</a:t>
                      </a:r>
                      <a:r>
                        <a:rPr baseline="30000"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th</a:t>
                      </a: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, 2020</a:t>
                      </a:r>
                      <a:endParaRPr sz="1400" u="none" cap="none" strike="noStrike">
                        <a:latin typeface="Cabin SemiBold"/>
                        <a:ea typeface="Cabin SemiBold"/>
                        <a:cs typeface="Cabin SemiBold"/>
                        <a:sym typeface="Cabin SemiBold"/>
                      </a:endParaRPr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bin SemiBold"/>
                        <a:buNone/>
                      </a:pP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February 14</a:t>
                      </a:r>
                      <a:r>
                        <a:rPr baseline="30000"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th</a:t>
                      </a: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, 2020</a:t>
                      </a:r>
                      <a:endParaRPr sz="1400" u="none" cap="none" strike="noStrike">
                        <a:latin typeface="Cabin SemiBold"/>
                        <a:ea typeface="Cabin SemiBold"/>
                        <a:cs typeface="Cabin SemiBold"/>
                        <a:sym typeface="Cabin SemiBold"/>
                      </a:endParaRPr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bin SemiBold"/>
                        <a:buNone/>
                      </a:pP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April 4</a:t>
                      </a:r>
                      <a:r>
                        <a:rPr baseline="30000"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th</a:t>
                      </a: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, 2020</a:t>
                      </a:r>
                      <a:endParaRPr sz="1400" u="none" cap="none" strike="noStrike">
                        <a:latin typeface="Cabin SemiBold"/>
                        <a:ea typeface="Cabin SemiBold"/>
                        <a:cs typeface="Cabin SemiBold"/>
                        <a:sym typeface="Cabin SemiBold"/>
                      </a:endParaRPr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bin SemiBold"/>
                        <a:buNone/>
                      </a:pP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February 28</a:t>
                      </a:r>
                      <a:r>
                        <a:rPr baseline="30000"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th</a:t>
                      </a: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, 2020</a:t>
                      </a:r>
                      <a:endParaRPr sz="1400" u="none" cap="none" strike="noStrike">
                        <a:latin typeface="Cabin SemiBold"/>
                        <a:ea typeface="Cabin SemiBold"/>
                        <a:cs typeface="Cabin SemiBold"/>
                        <a:sym typeface="Cabin SemiBold"/>
                      </a:endParaRPr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bin SemiBold"/>
                        <a:buNone/>
                      </a:pP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May 2</a:t>
                      </a:r>
                      <a:r>
                        <a:rPr baseline="30000"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nd</a:t>
                      </a: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, 2020</a:t>
                      </a:r>
                      <a:endParaRPr sz="1400" u="none" cap="none" strike="noStrike">
                        <a:latin typeface="Cabin SemiBold"/>
                        <a:ea typeface="Cabin SemiBold"/>
                        <a:cs typeface="Cabin SemiBold"/>
                        <a:sym typeface="Cabin SemiBold"/>
                      </a:endParaRPr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bin SemiBold"/>
                        <a:buNone/>
                      </a:pP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April 3</a:t>
                      </a:r>
                      <a:r>
                        <a:rPr baseline="30000"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rd</a:t>
                      </a: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, 2020</a:t>
                      </a:r>
                      <a:endParaRPr sz="1400" u="none" cap="none" strike="noStrike">
                        <a:latin typeface="Cabin SemiBold"/>
                        <a:ea typeface="Cabin SemiBold"/>
                        <a:cs typeface="Cabin SemiBold"/>
                        <a:sym typeface="Cabin SemiBold"/>
                      </a:endParaRPr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bin SemiBold"/>
                        <a:buNone/>
                      </a:pP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June 13</a:t>
                      </a:r>
                      <a:r>
                        <a:rPr baseline="30000"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th</a:t>
                      </a: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, 2020</a:t>
                      </a:r>
                      <a:endParaRPr sz="1400" u="none" cap="none" strike="noStrike">
                        <a:latin typeface="Cabin SemiBold"/>
                        <a:ea typeface="Cabin SemiBold"/>
                        <a:cs typeface="Cabin SemiBold"/>
                        <a:sym typeface="Cabin SemiBold"/>
                      </a:endParaRPr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bin SemiBold"/>
                        <a:buNone/>
                      </a:pP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May 8</a:t>
                      </a:r>
                      <a:r>
                        <a:rPr baseline="30000"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th</a:t>
                      </a:r>
                      <a:r>
                        <a:rPr lang="en" sz="1400" u="none" cap="none" strike="noStrike">
                          <a:latin typeface="Cabin SemiBold"/>
                          <a:ea typeface="Cabin SemiBold"/>
                          <a:cs typeface="Cabin SemiBold"/>
                          <a:sym typeface="Cabin SemiBold"/>
                        </a:rPr>
                        <a:t>, 2020</a:t>
                      </a:r>
                      <a:endParaRPr sz="1400" u="none" cap="none" strike="noStrike">
                        <a:latin typeface="Cabin SemiBold"/>
                        <a:ea typeface="Cabin SemiBold"/>
                        <a:cs typeface="Cabin SemiBold"/>
                        <a:sym typeface="Cabin SemiBold"/>
                      </a:endParaRPr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June 6</a:t>
                      </a:r>
                      <a:r>
                        <a:rPr baseline="30000" lang="en" sz="1400" u="none" cap="none" strike="noStrike"/>
                        <a:t>th</a:t>
                      </a:r>
                      <a:r>
                        <a:rPr lang="en" sz="1400" u="none" cap="none" strike="noStrike"/>
                        <a:t>, 2020</a:t>
                      </a:r>
                      <a:endParaRPr sz="1400" u="none" cap="none" strike="noStrike"/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May</a:t>
                      </a:r>
                      <a:r>
                        <a:rPr lang="en" sz="1400" u="none" cap="none" strike="noStrike"/>
                        <a:t> 8</a:t>
                      </a:r>
                      <a:r>
                        <a:rPr baseline="30000" lang="en" sz="1400" u="none" cap="none" strike="noStrike"/>
                        <a:t>th</a:t>
                      </a:r>
                      <a:r>
                        <a:rPr lang="en" sz="1400" u="none" cap="none" strike="noStrike"/>
                        <a:t>, 2020</a:t>
                      </a:r>
                      <a:endParaRPr/>
                    </a:p>
                  </a:txBody>
                  <a:tcPr marT="68575" marB="68575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3" name="Google Shape;203;p16"/>
          <p:cNvSpPr txBox="1"/>
          <p:nvPr>
            <p:ph idx="1" type="body"/>
          </p:nvPr>
        </p:nvSpPr>
        <p:spPr>
          <a:xfrm>
            <a:off x="226375" y="4078013"/>
            <a:ext cx="87351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Be aware of High School deadline (May 1</a:t>
            </a:r>
            <a:r>
              <a:rPr baseline="30000" lang="en">
                <a:latin typeface="Lora"/>
                <a:ea typeface="Lora"/>
                <a:cs typeface="Lora"/>
                <a:sym typeface="Lora"/>
              </a:rPr>
              <a:t>st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 2020) and the college deadline (will vary depending on school).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/>
          <p:nvPr>
            <p:ph type="title"/>
          </p:nvPr>
        </p:nvSpPr>
        <p:spPr>
          <a:xfrm>
            <a:off x="226375" y="101100"/>
            <a:ext cx="7639500" cy="11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 sz="4000">
                <a:latin typeface="Lora"/>
                <a:ea typeface="Lora"/>
                <a:cs typeface="Lora"/>
                <a:sym typeface="Lora"/>
              </a:rPr>
              <a:t>ACCUPLACER</a:t>
            </a:r>
            <a:endParaRPr b="1" sz="4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9" name="Google Shape;209;p17"/>
          <p:cNvSpPr txBox="1"/>
          <p:nvPr>
            <p:ph idx="1" type="body"/>
          </p:nvPr>
        </p:nvSpPr>
        <p:spPr>
          <a:xfrm>
            <a:off x="86900" y="1378300"/>
            <a:ext cx="8735100" cy="3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2400">
                <a:latin typeface="Lora"/>
                <a:ea typeface="Lora"/>
                <a:cs typeface="Lora"/>
                <a:sym typeface="Lora"/>
              </a:rPr>
              <a:t>ACCUPLACER test can be used as a substitute for the SAT/ACT at </a:t>
            </a:r>
            <a:r>
              <a:rPr b="1" lang="en" sz="2400">
                <a:latin typeface="Lora"/>
                <a:ea typeface="Lora"/>
                <a:cs typeface="Lora"/>
                <a:sym typeface="Lora"/>
              </a:rPr>
              <a:t>Gwinnett Technical College</a:t>
            </a:r>
            <a:r>
              <a:rPr lang="en" sz="2400">
                <a:latin typeface="Lora"/>
                <a:ea typeface="Lora"/>
                <a:cs typeface="Lora"/>
                <a:sym typeface="Lora"/>
              </a:rPr>
              <a:t>.</a:t>
            </a:r>
            <a:endParaRPr/>
          </a:p>
          <a:p>
            <a:pPr indent="-3429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lang="en" sz="2400">
                <a:latin typeface="Lora"/>
                <a:ea typeface="Lora"/>
                <a:cs typeface="Lora"/>
                <a:sym typeface="Lora"/>
              </a:rPr>
              <a:t>Placement test over 4 subject areas. </a:t>
            </a:r>
            <a:endParaRPr/>
          </a:p>
          <a:p>
            <a:pPr indent="-3429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lang="en" sz="2400">
                <a:latin typeface="Lora"/>
                <a:ea typeface="Lora"/>
                <a:cs typeface="Lora"/>
                <a:sym typeface="Lora"/>
              </a:rPr>
              <a:t>Can be taken at Gwinnett Technical College on walk-in basis.</a:t>
            </a:r>
            <a:endParaRPr/>
          </a:p>
          <a:p>
            <a:pPr indent="-3429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○"/>
            </a:pPr>
            <a:r>
              <a:rPr b="1" lang="en" sz="2400">
                <a:latin typeface="Lora"/>
                <a:ea typeface="Lora"/>
                <a:cs typeface="Lora"/>
                <a:sym typeface="Lora"/>
              </a:rPr>
              <a:t>Building 100, Room 528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More information can be found at:</a:t>
            </a:r>
            <a:endParaRPr/>
          </a:p>
          <a:p>
            <a:pPr indent="-3429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b="1" lang="en" sz="2000"/>
              <a:t>https://www.gwinnetttech.edu/programs/assessment-testing-center/accuplacer-exams/</a:t>
            </a:r>
            <a:endParaRPr b="1" sz="20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>
            <p:ph idx="1" type="body"/>
          </p:nvPr>
        </p:nvSpPr>
        <p:spPr>
          <a:xfrm>
            <a:off x="457200" y="1285875"/>
            <a:ext cx="8229600" cy="3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Course Credit: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1 semester in a college course is equivalent to 1 year in a high school course. Make sure you do not fail any classes because it may delay graduation.</a:t>
            </a:r>
            <a:br>
              <a:rPr lang="en" sz="1600">
                <a:latin typeface="Lora"/>
                <a:ea typeface="Lora"/>
                <a:cs typeface="Lora"/>
                <a:sym typeface="Lora"/>
              </a:rPr>
            </a:b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Grades: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GCPS policy for transcribing College grades to the High School: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	</a:t>
            </a:r>
            <a:r>
              <a:rPr b="1" lang="en" u="sng">
                <a:latin typeface="Lora"/>
                <a:ea typeface="Lora"/>
                <a:cs typeface="Lora"/>
                <a:sym typeface="Lora"/>
              </a:rPr>
              <a:t>College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		</a:t>
            </a:r>
            <a:r>
              <a:rPr b="1" lang="en" u="sng">
                <a:latin typeface="Lora"/>
                <a:ea typeface="Lora"/>
                <a:cs typeface="Lora"/>
                <a:sym typeface="Lora"/>
              </a:rPr>
              <a:t>High School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	    A		       95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	    B		       85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	    C		       77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	    D		       72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	    F		       50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5" name="Google Shape;215;p18"/>
          <p:cNvSpPr txBox="1"/>
          <p:nvPr>
            <p:ph type="title"/>
          </p:nvPr>
        </p:nvSpPr>
        <p:spPr>
          <a:xfrm>
            <a:off x="457200" y="101100"/>
            <a:ext cx="75654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500">
                <a:latin typeface="Lora"/>
                <a:ea typeface="Lora"/>
                <a:cs typeface="Lora"/>
                <a:sym typeface="Lora"/>
              </a:rPr>
              <a:t>GRADING</a:t>
            </a:r>
            <a:endParaRPr b="1" sz="4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>
                <a:latin typeface="Lora"/>
                <a:ea typeface="Lora"/>
                <a:cs typeface="Lora"/>
                <a:sym typeface="Lora"/>
              </a:rPr>
              <a:t>Dual Enrollment Procedures</a:t>
            </a:r>
            <a:endParaRPr/>
          </a:p>
        </p:txBody>
      </p:sp>
      <p:cxnSp>
        <p:nvCxnSpPr>
          <p:cNvPr id="216" name="Google Shape;216;p18"/>
          <p:cNvCxnSpPr/>
          <p:nvPr/>
        </p:nvCxnSpPr>
        <p:spPr>
          <a:xfrm>
            <a:off x="2196662" y="3636579"/>
            <a:ext cx="12717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7" name="Google Shape;217;p18"/>
          <p:cNvCxnSpPr/>
          <p:nvPr/>
        </p:nvCxnSpPr>
        <p:spPr>
          <a:xfrm>
            <a:off x="2196662" y="3978165"/>
            <a:ext cx="12717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8" name="Google Shape;218;p18"/>
          <p:cNvCxnSpPr/>
          <p:nvPr/>
        </p:nvCxnSpPr>
        <p:spPr>
          <a:xfrm>
            <a:off x="2196662" y="4251435"/>
            <a:ext cx="12717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9" name="Google Shape;219;p18"/>
          <p:cNvCxnSpPr/>
          <p:nvPr/>
        </p:nvCxnSpPr>
        <p:spPr>
          <a:xfrm>
            <a:off x="2196662" y="4577255"/>
            <a:ext cx="12717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0" name="Google Shape;220;p18"/>
          <p:cNvCxnSpPr/>
          <p:nvPr/>
        </p:nvCxnSpPr>
        <p:spPr>
          <a:xfrm>
            <a:off x="2196662" y="4903075"/>
            <a:ext cx="12717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type="title"/>
          </p:nvPr>
        </p:nvSpPr>
        <p:spPr>
          <a:xfrm>
            <a:off x="448300" y="341725"/>
            <a:ext cx="7315500" cy="87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 sz="4000">
                <a:latin typeface="Lora"/>
                <a:ea typeface="Lora"/>
                <a:cs typeface="Lora"/>
                <a:sym typeface="Lora"/>
              </a:rPr>
              <a:t>Dual Enrollment Contract is Required</a:t>
            </a:r>
            <a:endParaRPr/>
          </a:p>
        </p:txBody>
      </p:sp>
      <p:sp>
        <p:nvSpPr>
          <p:cNvPr id="226" name="Google Shape;226;p19"/>
          <p:cNvSpPr txBox="1"/>
          <p:nvPr>
            <p:ph idx="1" type="body"/>
          </p:nvPr>
        </p:nvSpPr>
        <p:spPr>
          <a:xfrm>
            <a:off x="180300" y="1221025"/>
            <a:ext cx="85065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ALL students enrolled in Dual Enrollment course(s) MUST have attended with parent the Dual Enrollment Information session and have signed the 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>
                <a:latin typeface="Lora"/>
                <a:ea typeface="Lora"/>
                <a:cs typeface="Lora"/>
                <a:sym typeface="Lora"/>
              </a:rPr>
              <a:t>Dual Enrollment Contract / Student Participation Agreement.</a:t>
            </a:r>
            <a:endParaRPr/>
          </a:p>
          <a:p>
            <a:pPr indent="-171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All forms are available on DHS Dual Enrollment website: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/>
              <a:t>https://www.gcpsk12.org/Page/13488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71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714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4151" y="2669628"/>
            <a:ext cx="2239297" cy="2239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210725" y="1245100"/>
            <a:ext cx="8603400" cy="3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★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WHY Dual Enrollment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★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Eligibility vs Readiness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★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Dual Enrollment vs AP Comparison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★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Overview of the Dual Enrollment procedures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★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Dual Enrollment Advisement Meetings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★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Admissions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★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Dual Enrollment:  Reminders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3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4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69975" y="63050"/>
            <a:ext cx="71619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ora"/>
              <a:buNone/>
            </a:pPr>
            <a:r>
              <a:rPr b="1" i="0" lang="en" sz="45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/>
          <p:nvPr>
            <p:ph idx="1" type="body"/>
          </p:nvPr>
        </p:nvSpPr>
        <p:spPr>
          <a:xfrm>
            <a:off x="457200" y="1285875"/>
            <a:ext cx="8229600" cy="3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The student and parent/guardian should be aware of the following: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Course Credit 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Grades 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AP Courses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Student Responsibility 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Graduation 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ora"/>
              <a:buChar char="★"/>
            </a:pPr>
            <a:r>
              <a:rPr lang="en" sz="2200">
                <a:latin typeface="Lora"/>
                <a:ea typeface="Lora"/>
                <a:cs typeface="Lora"/>
                <a:sym typeface="Lora"/>
              </a:rPr>
              <a:t>Eligibility and Competitive Activities </a:t>
            </a:r>
            <a:endParaRPr/>
          </a:p>
        </p:txBody>
      </p:sp>
      <p:sp>
        <p:nvSpPr>
          <p:cNvPr id="233" name="Google Shape;233;p20"/>
          <p:cNvSpPr txBox="1"/>
          <p:nvPr>
            <p:ph type="title"/>
          </p:nvPr>
        </p:nvSpPr>
        <p:spPr>
          <a:xfrm>
            <a:off x="457200" y="101100"/>
            <a:ext cx="75654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500">
                <a:latin typeface="Lora"/>
                <a:ea typeface="Lora"/>
                <a:cs typeface="Lora"/>
                <a:sym typeface="Lora"/>
              </a:rPr>
              <a:t>Contract / SPA</a:t>
            </a:r>
            <a:endParaRPr b="1" sz="4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>
                <a:latin typeface="Lora"/>
                <a:ea typeface="Lora"/>
                <a:cs typeface="Lora"/>
                <a:sym typeface="Lora"/>
              </a:rPr>
              <a:t>Dual Enrollment Procedures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>
            <p:ph idx="1" type="body"/>
          </p:nvPr>
        </p:nvSpPr>
        <p:spPr>
          <a:xfrm>
            <a:off x="304950" y="1465825"/>
            <a:ext cx="8093700" cy="3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●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MUST BE COMPLETED EVERY SEMESTER!</a:t>
            </a:r>
            <a:endParaRPr/>
          </a:p>
          <a:p>
            <a:pPr indent="0" lvl="0" marL="82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-34290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●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Back of Page 2 - Course Plan:</a:t>
            </a:r>
            <a:endParaRPr/>
          </a:p>
          <a:p>
            <a:pPr indent="-34290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○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Students are responsible for making sure they are meeting any graduation requirements.</a:t>
            </a:r>
            <a:endParaRPr/>
          </a:p>
          <a:p>
            <a:pPr indent="-19685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-34290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○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Use this website as a </a:t>
            </a:r>
            <a:r>
              <a:rPr lang="en" sz="2300" u="sng">
                <a:latin typeface="Lora"/>
                <a:ea typeface="Lora"/>
                <a:cs typeface="Lora"/>
                <a:sym typeface="Lora"/>
              </a:rPr>
              <a:t>Guide</a:t>
            </a:r>
            <a:r>
              <a:rPr lang="en" sz="2300">
                <a:latin typeface="Lora"/>
                <a:ea typeface="Lora"/>
                <a:cs typeface="Lora"/>
                <a:sym typeface="Lora"/>
              </a:rPr>
              <a:t> to see which courses are offered for Dual Enrollment credit: </a:t>
            </a:r>
            <a:r>
              <a:rPr b="1" lang="en" sz="2300">
                <a:latin typeface="Lora"/>
                <a:ea typeface="Lora"/>
                <a:cs typeface="Lora"/>
                <a:sym typeface="Lora"/>
              </a:rPr>
              <a:t>http://bit.ly/2EHDxBH</a:t>
            </a:r>
            <a:endParaRPr b="1" sz="2300">
              <a:latin typeface="Lora"/>
              <a:ea typeface="Lora"/>
              <a:cs typeface="Lora"/>
              <a:sym typeface="Lora"/>
            </a:endParaRPr>
          </a:p>
          <a:p>
            <a:pPr indent="0" lvl="1" marL="82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-1968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latin typeface="Lora"/>
                <a:ea typeface="Lora"/>
                <a:cs typeface="Lora"/>
                <a:sym typeface="Lora"/>
              </a:rPr>
              <a:t> </a:t>
            </a:r>
            <a:endParaRPr sz="23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39" name="Google Shape;239;p21"/>
          <p:cNvSpPr txBox="1"/>
          <p:nvPr/>
        </p:nvSpPr>
        <p:spPr>
          <a:xfrm>
            <a:off x="224175" y="94400"/>
            <a:ext cx="7685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Student Particpation Agreement</a:t>
            </a:r>
            <a:endParaRPr b="1" i="0" sz="360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Full -Time Enrollment Required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idx="1" type="body"/>
          </p:nvPr>
        </p:nvSpPr>
        <p:spPr>
          <a:xfrm>
            <a:off x="304949" y="1465825"/>
            <a:ext cx="8618400" cy="3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○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Course Examples:</a:t>
            </a:r>
            <a:endParaRPr/>
          </a:p>
          <a:p>
            <a:pPr indent="0" lvl="1" marL="82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-34290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○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12</a:t>
            </a:r>
            <a:r>
              <a:rPr baseline="30000" lang="en" sz="2300">
                <a:latin typeface="Lora"/>
                <a:ea typeface="Lora"/>
                <a:cs typeface="Lora"/>
                <a:sym typeface="Lora"/>
              </a:rPr>
              <a:t>th</a:t>
            </a:r>
            <a:r>
              <a:rPr lang="en" sz="2300">
                <a:latin typeface="Lora"/>
                <a:ea typeface="Lora"/>
                <a:cs typeface="Lora"/>
                <a:sym typeface="Lora"/>
              </a:rPr>
              <a:t> Literature (Brit Lit.) = ENGL 1101 – Lit &amp; Comp</a:t>
            </a:r>
            <a:endParaRPr/>
          </a:p>
          <a:p>
            <a:pPr indent="-34290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○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Economics    	=	ECON 1101 – Intro to Economics</a:t>
            </a:r>
            <a:endParaRPr/>
          </a:p>
          <a:p>
            <a:pPr indent="-34290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○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Political Systems = 	POLS 1101 – American Government</a:t>
            </a:r>
            <a:endParaRPr/>
          </a:p>
          <a:p>
            <a:pPr indent="-34290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○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College Math 	=	MATH 1111 – College Algebra</a:t>
            </a:r>
            <a:endParaRPr/>
          </a:p>
          <a:p>
            <a:pPr indent="-34290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○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Senior Science Elective =  PHSC 1111 – Physical Science</a:t>
            </a:r>
            <a:endParaRPr/>
          </a:p>
          <a:p>
            <a:pPr indent="-19685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0" lvl="1" marL="82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None/>
            </a:pPr>
            <a:r>
              <a:rPr b="1" lang="en" sz="2000">
                <a:latin typeface="Lora"/>
                <a:ea typeface="Lora"/>
                <a:cs typeface="Lora"/>
                <a:sym typeface="Lora"/>
              </a:rPr>
              <a:t>*You do not need to complete all requirements in ONE semester*</a:t>
            </a:r>
            <a:r>
              <a:rPr lang="en" sz="2300">
                <a:latin typeface="Lora"/>
                <a:ea typeface="Lora"/>
                <a:cs typeface="Lora"/>
                <a:sym typeface="Lora"/>
              </a:rPr>
              <a:t>	</a:t>
            </a:r>
            <a:endParaRPr/>
          </a:p>
          <a:p>
            <a:pPr indent="-19685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-19685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-19685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latin typeface="Lora"/>
                <a:ea typeface="Lora"/>
                <a:cs typeface="Lora"/>
                <a:sym typeface="Lora"/>
              </a:rPr>
              <a:t> </a:t>
            </a:r>
            <a:endParaRPr sz="23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224175" y="94400"/>
            <a:ext cx="7685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Student Particpation Agreement</a:t>
            </a:r>
            <a:endParaRPr b="1" i="0" sz="360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Full -Time Enrollment Required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idx="1" type="body"/>
          </p:nvPr>
        </p:nvSpPr>
        <p:spPr>
          <a:xfrm>
            <a:off x="304950" y="1465825"/>
            <a:ext cx="8093700" cy="3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AutoNum type="arabicPeriod"/>
            </a:pPr>
            <a:r>
              <a:rPr b="1" lang="en" sz="2300">
                <a:latin typeface="Lora"/>
                <a:ea typeface="Lora"/>
                <a:cs typeface="Lora"/>
                <a:sym typeface="Lora"/>
              </a:rPr>
              <a:t>Full Time</a:t>
            </a:r>
            <a:r>
              <a:rPr lang="en" sz="2300">
                <a:latin typeface="Lora"/>
                <a:ea typeface="Lora"/>
                <a:cs typeface="Lora"/>
                <a:sym typeface="Lora"/>
              </a:rPr>
              <a:t> </a:t>
            </a:r>
            <a:endParaRPr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AutoNum type="alphaLcPeriod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At least </a:t>
            </a:r>
            <a:r>
              <a:rPr b="1" lang="en" sz="2300">
                <a:latin typeface="Lora"/>
                <a:ea typeface="Lora"/>
                <a:cs typeface="Lora"/>
                <a:sym typeface="Lora"/>
              </a:rPr>
              <a:t>FOUR</a:t>
            </a:r>
            <a:r>
              <a:rPr lang="en" sz="2300">
                <a:latin typeface="Lora"/>
                <a:ea typeface="Lora"/>
                <a:cs typeface="Lora"/>
                <a:sym typeface="Lora"/>
              </a:rPr>
              <a:t> college classes.</a:t>
            </a:r>
            <a:endParaRPr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AutoNum type="alphaLcPeriod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15 credit hours MAX per semester.</a:t>
            </a:r>
            <a:br>
              <a:rPr lang="en" sz="2300">
                <a:latin typeface="Lora"/>
                <a:ea typeface="Lora"/>
                <a:cs typeface="Lora"/>
                <a:sym typeface="Lora"/>
              </a:rPr>
            </a:b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AutoNum type="arabicPeriod"/>
            </a:pPr>
            <a:r>
              <a:rPr b="1" lang="en" sz="2300">
                <a:latin typeface="Lora"/>
                <a:ea typeface="Lora"/>
                <a:cs typeface="Lora"/>
                <a:sym typeface="Lora"/>
              </a:rPr>
              <a:t>Part Time</a:t>
            </a:r>
            <a:r>
              <a:rPr lang="en" sz="2300">
                <a:latin typeface="Lora"/>
                <a:ea typeface="Lora"/>
                <a:cs typeface="Lora"/>
                <a:sym typeface="Lora"/>
              </a:rPr>
              <a:t> </a:t>
            </a:r>
            <a:endParaRPr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AutoNum type="alphaLcPeriod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Must have 6 different classes between the high school and the college. </a:t>
            </a:r>
            <a:endParaRPr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AutoNum type="alphaLcPeriod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Example: 1 college class and 5 high school classes.</a:t>
            </a:r>
            <a:endParaRPr/>
          </a:p>
          <a:p>
            <a:pPr indent="0" lvl="1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b="1" sz="2300">
              <a:latin typeface="Lora"/>
              <a:ea typeface="Lora"/>
              <a:cs typeface="Lora"/>
              <a:sym typeface="Lora"/>
            </a:endParaRPr>
          </a:p>
          <a:p>
            <a:pPr indent="0" lvl="1" marL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None/>
            </a:pPr>
            <a:r>
              <a:rPr b="1" lang="en" sz="2300">
                <a:latin typeface="Lora"/>
                <a:ea typeface="Lora"/>
                <a:cs typeface="Lora"/>
                <a:sym typeface="Lora"/>
              </a:rPr>
              <a:t>*Students can’t drop below full time status</a:t>
            </a:r>
            <a:r>
              <a:rPr lang="en" sz="2300">
                <a:latin typeface="Lora"/>
                <a:ea typeface="Lora"/>
                <a:cs typeface="Lora"/>
                <a:sym typeface="Lora"/>
              </a:rPr>
              <a:t>*</a:t>
            </a: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224175" y="94400"/>
            <a:ext cx="7685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ora"/>
              <a:buNone/>
            </a:pPr>
            <a:r>
              <a:rPr b="1" i="0" lang="en" sz="45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Contract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Full -Time Enrollment Required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/>
          <p:nvPr>
            <p:ph type="title"/>
          </p:nvPr>
        </p:nvSpPr>
        <p:spPr>
          <a:xfrm>
            <a:off x="457200" y="101101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 sz="4500">
                <a:latin typeface="Lora"/>
                <a:ea typeface="Lora"/>
                <a:cs typeface="Lora"/>
                <a:sym typeface="Lora"/>
              </a:rPr>
              <a:t>Return and Sign...</a:t>
            </a:r>
            <a:endParaRPr/>
          </a:p>
        </p:txBody>
      </p:sp>
      <p:sp>
        <p:nvSpPr>
          <p:cNvPr id="257" name="Google Shape;257;p24"/>
          <p:cNvSpPr txBox="1"/>
          <p:nvPr>
            <p:ph idx="1" type="body"/>
          </p:nvPr>
        </p:nvSpPr>
        <p:spPr>
          <a:xfrm>
            <a:off x="222150" y="1278525"/>
            <a:ext cx="88662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Students/Parents: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Attend Dual Enrollment Information session, return the signed forms.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Counselors will verify the courses are aligned with requirements to graduate (as well as graduation plan)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000"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Check with your counselor for the following: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AutoNum type="alphaUcPeriod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Scheduling conferences with counselors to review SPA document,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after                      receiving college acceptance.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AutoNum type="alphaUcPeriod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Making sure High School/College schedule is correct if you’re part-time.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AutoNum type="alphaUcPeriod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School related important information and dates</a:t>
            </a:r>
            <a:r>
              <a:rPr lang="en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"/>
              <a:t>		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58" name="Google Shape;2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575" y="101100"/>
            <a:ext cx="2305601" cy="13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>
            <p:ph idx="1" type="body"/>
          </p:nvPr>
        </p:nvSpPr>
        <p:spPr>
          <a:xfrm>
            <a:off x="304950" y="1465825"/>
            <a:ext cx="8093700" cy="3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●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We do </a:t>
            </a:r>
            <a:r>
              <a:rPr b="1" lang="en" sz="2300">
                <a:latin typeface="Lora"/>
                <a:ea typeface="Lora"/>
                <a:cs typeface="Lora"/>
                <a:sym typeface="Lora"/>
              </a:rPr>
              <a:t>NOT </a:t>
            </a:r>
            <a:r>
              <a:rPr lang="en" sz="2300">
                <a:latin typeface="Lora"/>
                <a:ea typeface="Lora"/>
                <a:cs typeface="Lora"/>
                <a:sym typeface="Lora"/>
              </a:rPr>
              <a:t>provide transportation to any school.</a:t>
            </a:r>
            <a:endParaRPr sz="2300" u="sng">
              <a:latin typeface="Lora"/>
              <a:ea typeface="Lora"/>
              <a:cs typeface="Lora"/>
              <a:sym typeface="Lora"/>
            </a:endParaRPr>
          </a:p>
          <a:p>
            <a:pPr indent="0" lvl="1" marL="82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-342900" lvl="1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○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It is </a:t>
            </a:r>
            <a:r>
              <a:rPr i="1" lang="en" sz="2300">
                <a:latin typeface="Lora"/>
                <a:ea typeface="Lora"/>
                <a:cs typeface="Lora"/>
                <a:sym typeface="Lora"/>
              </a:rPr>
              <a:t>your</a:t>
            </a:r>
            <a:r>
              <a:rPr lang="en" sz="2300">
                <a:latin typeface="Lora"/>
                <a:ea typeface="Lora"/>
                <a:cs typeface="Lora"/>
                <a:sym typeface="Lora"/>
              </a:rPr>
              <a:t> responsibility to have reliable transportation.</a:t>
            </a:r>
            <a:endParaRPr/>
          </a:p>
          <a:p>
            <a:pPr indent="-342900" lvl="4" marL="425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Char char="○"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If you do not have transportation but still want to take a college class then consider </a:t>
            </a:r>
            <a:r>
              <a:rPr b="1" lang="en" sz="2300">
                <a:latin typeface="Lora"/>
                <a:ea typeface="Lora"/>
                <a:cs typeface="Lora"/>
                <a:sym typeface="Lora"/>
              </a:rPr>
              <a:t>online college classes</a:t>
            </a:r>
            <a:r>
              <a:rPr lang="en" sz="2300">
                <a:latin typeface="Lora"/>
                <a:ea typeface="Lora"/>
                <a:cs typeface="Lora"/>
                <a:sym typeface="Lora"/>
              </a:rPr>
              <a:t>.</a:t>
            </a:r>
            <a:endParaRPr/>
          </a:p>
          <a:p>
            <a:pPr indent="0" lvl="1" marL="82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300">
              <a:latin typeface="Lora"/>
              <a:ea typeface="Lora"/>
              <a:cs typeface="Lora"/>
              <a:sym typeface="Lora"/>
            </a:endParaRPr>
          </a:p>
          <a:p>
            <a:pPr indent="0" lvl="1" marL="82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Lora"/>
              <a:buNone/>
            </a:pPr>
            <a:r>
              <a:rPr lang="en" sz="2300">
                <a:latin typeface="Lora"/>
                <a:ea typeface="Lora"/>
                <a:cs typeface="Lora"/>
                <a:sym typeface="Lora"/>
              </a:rPr>
              <a:t>*We see students fail courses because of unreliable transportation. Remember, they will be treated like a college student.*</a:t>
            </a:r>
            <a:endParaRPr sz="23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224175" y="94400"/>
            <a:ext cx="7685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Transportation</a:t>
            </a:r>
            <a:endParaRPr b="1" i="0" sz="3600" u="none" cap="none" strike="noStrike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Image result for gcps bus" id="265" name="Google Shape;2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8349" y="103750"/>
            <a:ext cx="1818468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>
            <p:ph type="title"/>
          </p:nvPr>
        </p:nvSpPr>
        <p:spPr>
          <a:xfrm>
            <a:off x="347575" y="101100"/>
            <a:ext cx="75753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 sz="4500">
                <a:latin typeface="Lora"/>
                <a:ea typeface="Lora"/>
                <a:cs typeface="Lora"/>
                <a:sym typeface="Lora"/>
              </a:rPr>
              <a:t>Online Dual Enrollment Funding Application</a:t>
            </a:r>
            <a:endParaRPr b="1" sz="4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>
                <a:latin typeface="Lora"/>
                <a:ea typeface="Lora"/>
                <a:cs typeface="Lora"/>
                <a:sym typeface="Lora"/>
              </a:rPr>
              <a:t>Dual Enrollment Procedures</a:t>
            </a:r>
            <a:endParaRPr/>
          </a:p>
        </p:txBody>
      </p:sp>
      <p:sp>
        <p:nvSpPr>
          <p:cNvPr id="271" name="Google Shape;271;p26"/>
          <p:cNvSpPr txBox="1"/>
          <p:nvPr>
            <p:ph idx="1" type="body"/>
          </p:nvPr>
        </p:nvSpPr>
        <p:spPr>
          <a:xfrm>
            <a:off x="196075" y="1278525"/>
            <a:ext cx="8747400" cy="3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The Dual Enrollment online (</a:t>
            </a:r>
            <a:r>
              <a:rPr lang="en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www.gafutures.org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) funding application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MUST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be completed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PRIOR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to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each semester!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This is the application so that you do not have to pay for the college classes.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AutoNum type="arabicPeriod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Go to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GAFutures.org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.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AutoNum type="arabicPeriod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Create and account if you don’t already have one.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Make sure your NAME, DOB, and SSN match the high school records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.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AutoNum type="arabicPeriod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Go to the Dual Enrollment page under the State Scholarships &amp; Grants tab.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AutoNum type="arabicPeriod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Complete the application. The student may have to send evidence of completion to the college.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>
            <p:ph type="title"/>
          </p:nvPr>
        </p:nvSpPr>
        <p:spPr>
          <a:xfrm>
            <a:off x="457200" y="101101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500">
                <a:latin typeface="Lora"/>
                <a:ea typeface="Lora"/>
                <a:cs typeface="Lora"/>
                <a:sym typeface="Lora"/>
              </a:rPr>
              <a:t>Admissions</a:t>
            </a:r>
            <a:endParaRPr b="1" sz="45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Image result for gwinnett technical college" id="277" name="Google Shape;2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449" y="1405963"/>
            <a:ext cx="3666429" cy="2136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eorgia gwinnett college" id="278" name="Google Shape;27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8429" y="1380659"/>
            <a:ext cx="4137396" cy="216132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/>
          <p:nvPr/>
        </p:nvSpPr>
        <p:spPr>
          <a:xfrm>
            <a:off x="304950" y="3962400"/>
            <a:ext cx="80937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1" i="0" lang="en" sz="23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Any public college is available for Dual Enrollment.</a:t>
            </a:r>
            <a:endParaRPr/>
          </a:p>
          <a:p>
            <a:pPr indent="-34290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1" i="0" lang="en" sz="23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95% of students attend either GTC or GGC.</a:t>
            </a:r>
            <a:r>
              <a:rPr b="0" i="0" lang="en" sz="23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 txBox="1"/>
          <p:nvPr>
            <p:ph type="title"/>
          </p:nvPr>
        </p:nvSpPr>
        <p:spPr>
          <a:xfrm>
            <a:off x="457200" y="101101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500">
                <a:latin typeface="Lora"/>
                <a:ea typeface="Lora"/>
                <a:cs typeface="Lora"/>
                <a:sym typeface="Lora"/>
              </a:rPr>
              <a:t>Admissions Process</a:t>
            </a:r>
            <a:endParaRPr b="1" sz="45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Image result for georgia gwinnett college" id="285" name="Google Shape;28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1310" y="1219386"/>
            <a:ext cx="2732690" cy="142752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8"/>
          <p:cNvSpPr txBox="1"/>
          <p:nvPr/>
        </p:nvSpPr>
        <p:spPr>
          <a:xfrm>
            <a:off x="129149" y="1374425"/>
            <a:ext cx="88572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ra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Georgia Gwinnett College (GGC)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3.0 GPA or higher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970 SAT or 20 ACT</a:t>
            </a:r>
            <a:br>
              <a:rPr b="0" i="0" lang="en" sz="1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</a:br>
            <a:endParaRPr b="0" i="0" sz="20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Process</a:t>
            </a:r>
            <a:r>
              <a:rPr b="0" i="0" lang="en" sz="24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endParaRPr/>
          </a:p>
          <a:p>
            <a:pPr indent="-457200" lvl="3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Apply on GGC Website </a:t>
            </a:r>
            <a:r>
              <a:rPr b="0" i="0" lang="en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b="1" i="0" lang="en" sz="1400" u="sng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http://www.ggc.edu/admissions/admissions-requirements/dual-enrollment/</a:t>
            </a:r>
            <a:endParaRPr b="1" i="0" sz="14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3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Complete Student Participation Agreement.</a:t>
            </a:r>
            <a:endParaRPr/>
          </a:p>
          <a:p>
            <a:pPr indent="-457200" lvl="3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Send Official Transcripts on GAFutures.org</a:t>
            </a:r>
            <a:endParaRPr/>
          </a:p>
          <a:p>
            <a:pPr indent="-457200" lvl="3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Send SAT/ACT scores to GGC</a:t>
            </a:r>
            <a:endParaRPr/>
          </a:p>
          <a:p>
            <a:pPr indent="-457200" lvl="3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Complete funding application on GAFutures.org</a:t>
            </a:r>
            <a:endParaRPr b="0" i="0" sz="24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/>
          <p:nvPr>
            <p:ph type="title"/>
          </p:nvPr>
        </p:nvSpPr>
        <p:spPr>
          <a:xfrm>
            <a:off x="457200" y="101101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500">
                <a:latin typeface="Lora"/>
                <a:ea typeface="Lora"/>
                <a:cs typeface="Lora"/>
                <a:sym typeface="Lora"/>
              </a:rPr>
              <a:t>Admissions Process</a:t>
            </a:r>
            <a:endParaRPr b="1" sz="45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129149" y="1374425"/>
            <a:ext cx="88572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ra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Gwinnett Technical College (GTC)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No GPA requirement.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Must pass the ACCUPLACER test.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Process: </a:t>
            </a:r>
            <a:r>
              <a:rPr b="0" i="0" lang="en" sz="1600" u="sng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https://www.gwinnetttech.edu/dualenrollment/apply/</a:t>
            </a:r>
            <a:endParaRPr b="0" i="0" sz="16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457200" lvl="3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Apply on GTC Website for </a:t>
            </a:r>
            <a:r>
              <a:rPr b="0" i="1" lang="en" sz="2000" u="sng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EACH</a:t>
            </a:r>
            <a:r>
              <a:rPr b="0" i="0" lang="en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semester.</a:t>
            </a:r>
            <a:endParaRPr b="0" i="0" sz="24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457200" lvl="3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Complete Student Participation Agreement for </a:t>
            </a:r>
            <a:r>
              <a:rPr b="0" i="1" lang="en" sz="2000" u="sng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EACH</a:t>
            </a:r>
            <a:r>
              <a:rPr b="0" i="0" lang="en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semester.</a:t>
            </a:r>
            <a:endParaRPr/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3.    Pass ACCUPLACER test (</a:t>
            </a:r>
            <a:r>
              <a:rPr b="0" i="1" lang="en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see GTC website for details</a:t>
            </a:r>
            <a:r>
              <a:rPr b="0" i="0" lang="en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.)</a:t>
            </a:r>
            <a:endParaRPr/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4.    Complete funding application on GAFutures.org</a:t>
            </a:r>
            <a:endParaRPr b="0" i="0" sz="28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Image result for gwinnett technical college" id="293" name="Google Shape;29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512" y="1281581"/>
            <a:ext cx="2508832" cy="1461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918" y="17612"/>
            <a:ext cx="5241551" cy="505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3699930" y="4633274"/>
            <a:ext cx="1278032" cy="4395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3759677" y="3700165"/>
            <a:ext cx="1278032" cy="3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3699930" y="2689805"/>
            <a:ext cx="1278032" cy="3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/>
          <p:nvPr>
            <p:ph type="title"/>
          </p:nvPr>
        </p:nvSpPr>
        <p:spPr>
          <a:xfrm>
            <a:off x="188575" y="116900"/>
            <a:ext cx="77124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latin typeface="Lora"/>
                <a:ea typeface="Lora"/>
                <a:cs typeface="Lora"/>
                <a:sym typeface="Lora"/>
              </a:rPr>
              <a:t>Reminders:  Students/Parents </a:t>
            </a:r>
            <a:endParaRPr/>
          </a:p>
        </p:txBody>
      </p:sp>
      <p:sp>
        <p:nvSpPr>
          <p:cNvPr id="299" name="Google Shape;299;p30"/>
          <p:cNvSpPr txBox="1"/>
          <p:nvPr>
            <p:ph idx="1" type="body"/>
          </p:nvPr>
        </p:nvSpPr>
        <p:spPr>
          <a:xfrm>
            <a:off x="188575" y="1460400"/>
            <a:ext cx="8229600" cy="3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❏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Keep school counselor </a:t>
            </a:r>
            <a:r>
              <a:rPr b="1" lang="en" sz="2000">
                <a:latin typeface="Lora"/>
                <a:ea typeface="Lora"/>
                <a:cs typeface="Lora"/>
                <a:sym typeface="Lora"/>
              </a:rPr>
              <a:t>informed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 at all times.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❏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College and High School </a:t>
            </a:r>
            <a:r>
              <a:rPr b="1" lang="en" sz="2000">
                <a:latin typeface="Lora"/>
                <a:ea typeface="Lora"/>
                <a:cs typeface="Lora"/>
                <a:sym typeface="Lora"/>
              </a:rPr>
              <a:t>DO NOT 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communicate so if you have issue with the college…talk to the COLLEGE.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❏"/>
            </a:pPr>
            <a:r>
              <a:rPr b="1" lang="en" sz="2000">
                <a:latin typeface="Lora"/>
                <a:ea typeface="Lora"/>
                <a:cs typeface="Lora"/>
                <a:sym typeface="Lora"/>
              </a:rPr>
              <a:t>Grades are final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. If you fail a college class then that is on your official COLLEGE GPA/Transcript.</a:t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❏"/>
            </a:pPr>
            <a:r>
              <a:rPr b="1" lang="en" sz="2000">
                <a:latin typeface="Lora"/>
                <a:ea typeface="Lora"/>
                <a:cs typeface="Lora"/>
                <a:sym typeface="Lora"/>
              </a:rPr>
              <a:t>Adhere to set deadlines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.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❏"/>
            </a:pPr>
            <a:r>
              <a:rPr b="1" lang="en" sz="2000">
                <a:latin typeface="Lora"/>
                <a:ea typeface="Lora"/>
                <a:cs typeface="Lora"/>
                <a:sym typeface="Lora"/>
              </a:rPr>
              <a:t>Balance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 high school and college schedules!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❏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Students can continue to participate in </a:t>
            </a:r>
            <a:r>
              <a:rPr b="1" lang="en" sz="2000">
                <a:latin typeface="Lora"/>
                <a:ea typeface="Lora"/>
                <a:cs typeface="Lora"/>
                <a:sym typeface="Lora"/>
              </a:rPr>
              <a:t>extra-curricular activities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 and </a:t>
            </a:r>
            <a:r>
              <a:rPr b="1" lang="en" sz="2000">
                <a:latin typeface="Lora"/>
                <a:ea typeface="Lora"/>
                <a:cs typeface="Lora"/>
                <a:sym typeface="Lora"/>
              </a:rPr>
              <a:t>sports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 at the high school!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❏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Have </a:t>
            </a:r>
            <a:r>
              <a:rPr b="1" lang="en" sz="2000">
                <a:latin typeface="Lora"/>
                <a:ea typeface="Lora"/>
                <a:cs typeface="Lora"/>
                <a:sym typeface="Lora"/>
              </a:rPr>
              <a:t>reliable</a:t>
            </a:r>
            <a:r>
              <a:rPr lang="en" sz="2000">
                <a:latin typeface="Lora"/>
                <a:ea typeface="Lora"/>
                <a:cs typeface="Lora"/>
                <a:sym typeface="Lora"/>
              </a:rPr>
              <a:t> transportation!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/>
          <p:nvPr>
            <p:ph type="title"/>
          </p:nvPr>
        </p:nvSpPr>
        <p:spPr>
          <a:xfrm>
            <a:off x="457200" y="101101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Dual Enrollment Timeline</a:t>
            </a:r>
            <a:endParaRPr/>
          </a:p>
        </p:txBody>
      </p:sp>
      <p:sp>
        <p:nvSpPr>
          <p:cNvPr id="305" name="Google Shape;305;p31"/>
          <p:cNvSpPr txBox="1"/>
          <p:nvPr>
            <p:ph idx="1" type="body"/>
          </p:nvPr>
        </p:nvSpPr>
        <p:spPr>
          <a:xfrm>
            <a:off x="132350" y="1270700"/>
            <a:ext cx="80472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Dec - Feb		Attend Dual Enrollment Informational Meeting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>
                <a:latin typeface="Lora"/>
                <a:ea typeface="Lora"/>
                <a:cs typeface="Lora"/>
                <a:sym typeface="Lora"/>
              </a:rPr>
              <a:t>   February 		High School Registration for 2020-21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  March	27th		Deadline for Dual Enrollment (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SUMMER 2018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)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05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     April			High School Registrars developing   				2017-18 Master Schedule</a:t>
            </a:r>
            <a:endParaRPr/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    May 1</a:t>
            </a:r>
            <a:r>
              <a:rPr baseline="30000" lang="en">
                <a:latin typeface="Lora"/>
                <a:ea typeface="Lora"/>
                <a:cs typeface="Lora"/>
                <a:sym typeface="Lora"/>
              </a:rPr>
              <a:t>st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		Deadline for Dual Enrollment 					acceptance for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FALL 2020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06" name="Google Shape;306;p31"/>
          <p:cNvCxnSpPr/>
          <p:nvPr/>
        </p:nvCxnSpPr>
        <p:spPr>
          <a:xfrm>
            <a:off x="1823544" y="1699937"/>
            <a:ext cx="819900" cy="10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7" name="Google Shape;307;p31"/>
          <p:cNvCxnSpPr/>
          <p:nvPr/>
        </p:nvCxnSpPr>
        <p:spPr>
          <a:xfrm>
            <a:off x="1734207" y="2268547"/>
            <a:ext cx="9090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8" name="Google Shape;308;p31"/>
          <p:cNvCxnSpPr/>
          <p:nvPr/>
        </p:nvCxnSpPr>
        <p:spPr>
          <a:xfrm>
            <a:off x="1734207" y="2834575"/>
            <a:ext cx="9090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9" name="Google Shape;309;p31"/>
          <p:cNvCxnSpPr/>
          <p:nvPr/>
        </p:nvCxnSpPr>
        <p:spPr>
          <a:xfrm flipH="1" rot="10800000">
            <a:off x="1413641" y="3521010"/>
            <a:ext cx="1229700" cy="6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0" name="Google Shape;310;p31"/>
          <p:cNvCxnSpPr/>
          <p:nvPr/>
        </p:nvCxnSpPr>
        <p:spPr>
          <a:xfrm>
            <a:off x="1618592" y="4160504"/>
            <a:ext cx="1024800" cy="357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/>
          <p:nvPr>
            <p:ph type="title"/>
          </p:nvPr>
        </p:nvSpPr>
        <p:spPr>
          <a:xfrm>
            <a:off x="457200" y="101101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DHS Counselors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6" name="Google Shape;316;p32"/>
          <p:cNvSpPr txBox="1"/>
          <p:nvPr>
            <p:ph idx="1" type="body"/>
          </p:nvPr>
        </p:nvSpPr>
        <p:spPr>
          <a:xfrm>
            <a:off x="132350" y="1115101"/>
            <a:ext cx="8047200" cy="3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b="1" lang="en" u="sng">
                <a:latin typeface="Lora"/>
                <a:ea typeface="Lora"/>
                <a:cs typeface="Lora"/>
                <a:sym typeface="Lora"/>
              </a:rPr>
              <a:t>For detailed questions, please contact your child’s counselor FIRST.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Ryan Lilly – DE coordinator – STEM Academy Counselor</a:t>
            </a:r>
            <a:br>
              <a:rPr b="1" lang="en">
                <a:latin typeface="Lora"/>
                <a:ea typeface="Lora"/>
                <a:cs typeface="Lora"/>
                <a:sym typeface="Lora"/>
              </a:rPr>
            </a:br>
            <a:r>
              <a:rPr b="1" lang="en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Ryan_Lilly@gwinnett.k12.ga.us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Gabrielle Krupilis – Businness Academy Counselor</a:t>
            </a:r>
            <a:br>
              <a:rPr b="1" lang="en">
                <a:latin typeface="Lora"/>
                <a:ea typeface="Lora"/>
                <a:cs typeface="Lora"/>
                <a:sym typeface="Lora"/>
              </a:rPr>
            </a:br>
            <a:r>
              <a:rPr b="1" lang="en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Gabrielle_Krupilis@gwinnett.k12.ga.us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Michelle Burger – Fine Arts Acamdey Counselor</a:t>
            </a:r>
            <a:br>
              <a:rPr b="1" lang="en">
                <a:latin typeface="Lora"/>
                <a:ea typeface="Lora"/>
                <a:cs typeface="Lora"/>
                <a:sym typeface="Lora"/>
              </a:rPr>
            </a:br>
            <a:r>
              <a:rPr b="1" lang="en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Michelle_P_Burger@gwinnett.k12.ga.us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Dr. Delicia Fellers – Head Counselor – Health/Human Serv/EduAcademy Counselor</a:t>
            </a:r>
            <a:br>
              <a:rPr b="1" lang="en">
                <a:latin typeface="Lora"/>
                <a:ea typeface="Lora"/>
                <a:cs typeface="Lora"/>
                <a:sym typeface="Lora"/>
              </a:rPr>
            </a:br>
            <a:r>
              <a:rPr b="1" lang="en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6"/>
              </a:rPr>
              <a:t>Delicia_L_Fellers@gwinnett.k12.ga.us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/>
          <p:nvPr>
            <p:ph idx="1" type="subTitle"/>
          </p:nvPr>
        </p:nvSpPr>
        <p:spPr>
          <a:xfrm>
            <a:off x="312187" y="1400864"/>
            <a:ext cx="6883500" cy="24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</a:pPr>
            <a:r>
              <a:rPr b="1" lang="en" sz="3000">
                <a:latin typeface="Lora"/>
                <a:ea typeface="Lora"/>
                <a:cs typeface="Lora"/>
                <a:sym typeface="Lora"/>
              </a:rPr>
              <a:t>Thank you for your </a:t>
            </a:r>
            <a:endParaRPr b="1" sz="3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</a:pPr>
            <a:r>
              <a:rPr b="1" lang="en" sz="3000">
                <a:latin typeface="Lora"/>
                <a:ea typeface="Lora"/>
                <a:cs typeface="Lora"/>
                <a:sym typeface="Lora"/>
              </a:rPr>
              <a:t>support! </a:t>
            </a:r>
            <a:r>
              <a:rPr b="1" i="1" lang="en" sz="3000">
                <a:latin typeface="Lora"/>
                <a:ea typeface="Lora"/>
                <a:cs typeface="Lora"/>
                <a:sym typeface="Lora"/>
              </a:rPr>
              <a:t>Questions?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1" i="1" sz="3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</a:pPr>
            <a:r>
              <a:rPr b="1" lang="en" sz="3000">
                <a:latin typeface="Lora"/>
                <a:ea typeface="Lora"/>
                <a:cs typeface="Lora"/>
                <a:sym typeface="Lora"/>
              </a:rPr>
              <a:t>Students ONLY</a:t>
            </a:r>
            <a:r>
              <a:rPr b="1" i="1" lang="en" sz="3000">
                <a:latin typeface="Lora"/>
                <a:ea typeface="Lora"/>
                <a:cs typeface="Lora"/>
                <a:sym typeface="Lora"/>
              </a:rPr>
              <a:t>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</a:pPr>
            <a:r>
              <a:rPr b="1" i="1" lang="en" sz="3000">
                <a:latin typeface="Lora"/>
                <a:ea typeface="Lora"/>
                <a:cs typeface="Lora"/>
                <a:sym typeface="Lora"/>
              </a:rPr>
              <a:t>Must join Remind class @dhsdual20</a:t>
            </a:r>
            <a:endParaRPr b="1" i="1" sz="30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22" name="Google Shape;32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7652" y="1136373"/>
            <a:ext cx="2164246" cy="2164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457200" y="101101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500">
                <a:latin typeface="Lora"/>
                <a:ea typeface="Lora"/>
                <a:cs typeface="Lora"/>
                <a:sym typeface="Lora"/>
              </a:rPr>
              <a:t>Goals of  Dual Enrollment </a:t>
            </a:r>
            <a:endParaRPr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116850" y="1115100"/>
            <a:ext cx="8910300" cy="402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★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High School Graduation (earning HS credit faster)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Font typeface="Lora"/>
              <a:buChar char="★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College-level credit attainment 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Font typeface="Lora"/>
              <a:buChar char="★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Preparing students to choose majors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Font typeface="Lora"/>
              <a:buChar char="★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Conversion of Dual Enrollment students to become degree-seeking students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Font typeface="Lora"/>
              <a:buChar char="★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College/University Graduation (graduate earlier)</a:t>
            </a:r>
            <a:endParaRPr sz="2000">
              <a:latin typeface="Lora"/>
              <a:ea typeface="Lora"/>
              <a:cs typeface="Lora"/>
              <a:sym typeface="Lor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Font typeface="Lora"/>
              <a:buChar char="★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Reduced College Cost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Font typeface="Lora"/>
              <a:buChar char="★"/>
            </a:pPr>
            <a:r>
              <a:rPr lang="en" sz="2000">
                <a:latin typeface="Lora"/>
                <a:ea typeface="Lora"/>
                <a:cs typeface="Lora"/>
                <a:sym typeface="Lora"/>
              </a:rPr>
              <a:t>Early College Completion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457200" y="-51299"/>
            <a:ext cx="73155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Lora"/>
              <a:buNone/>
            </a:pPr>
            <a:r>
              <a:rPr b="1" lang="en" sz="4000">
                <a:latin typeface="Lora"/>
                <a:ea typeface="Lora"/>
                <a:cs typeface="Lora"/>
                <a:sym typeface="Lora"/>
              </a:rPr>
              <a:t>Cost of Dual Enrollment</a:t>
            </a:r>
            <a:endParaRPr/>
          </a:p>
        </p:txBody>
      </p:sp>
      <p:graphicFrame>
        <p:nvGraphicFramePr>
          <p:cNvPr id="128" name="Google Shape;128;p5"/>
          <p:cNvGraphicFramePr/>
          <p:nvPr/>
        </p:nvGraphicFramePr>
        <p:xfrm>
          <a:off x="330875" y="146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{373087AB-7E7E-449C-A338-075B3CEA4458}</a:tableStyleId>
              </a:tblPr>
              <a:tblGrid>
                <a:gridCol w="78833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Lora"/>
                        <a:buNone/>
                      </a:pPr>
                      <a:r>
                        <a:rPr lang="en" sz="2200" u="none" cap="none" strike="noStrike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100% Tuition &amp;                                                </a:t>
                      </a:r>
                      <a:endParaRPr sz="2200" u="none" cap="none" strike="noStrike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Lora"/>
                        <a:buNone/>
                      </a:pPr>
                      <a:r>
                        <a:rPr lang="en" sz="2200" u="none" cap="none" strike="noStrike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Books</a:t>
                      </a:r>
                      <a:r>
                        <a:rPr lang="en" sz="1800" u="none" cap="none" strike="noStrike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                                                   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Lora"/>
                        <a:buNone/>
                      </a:pPr>
                      <a:r>
                        <a:rPr lang="en" sz="2200" u="none" cap="none" strike="noStrike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Course related fees: 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Lora"/>
                        <a:buNone/>
                      </a:pPr>
                      <a:r>
                        <a:rPr lang="en" sz="2200" u="none" cap="none" strike="noStrike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lab fees or supplies,                                   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Lora"/>
                        <a:buNone/>
                      </a:pPr>
                      <a:r>
                        <a:rPr lang="en" sz="2200" u="none" cap="none" strike="noStrike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tools, materials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Lora"/>
                        <a:buNone/>
                      </a:pPr>
                      <a:r>
                        <a:rPr lang="en" sz="2200" u="none" cap="none" strike="noStrike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Mandatory Fees </a:t>
                      </a:r>
                      <a:r>
                        <a:rPr lang="en" sz="1800" u="none" cap="none" strike="noStrike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                                         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i="1" sz="1200" u="none" cap="none" strike="noStrike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29" name="Google Shape;129;p5"/>
          <p:cNvSpPr/>
          <p:nvPr/>
        </p:nvSpPr>
        <p:spPr>
          <a:xfrm>
            <a:off x="3109475" y="1623650"/>
            <a:ext cx="2429700" cy="37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3109475" y="2708713"/>
            <a:ext cx="2429700" cy="37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3109475" y="3793800"/>
            <a:ext cx="2429700" cy="37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5802800" y="1581950"/>
            <a:ext cx="22017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GA DE Program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5716150" y="2638225"/>
            <a:ext cx="2643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Students/Parents 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5716150" y="3751950"/>
            <a:ext cx="29226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GA DE Program</a:t>
            </a:r>
            <a:endParaRPr/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525" y="133675"/>
            <a:ext cx="1758000" cy="24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ctrTitle"/>
          </p:nvPr>
        </p:nvSpPr>
        <p:spPr>
          <a:xfrm>
            <a:off x="268225" y="1699925"/>
            <a:ext cx="70209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latin typeface="Lora"/>
                <a:ea typeface="Lora"/>
                <a:cs typeface="Lora"/>
                <a:sym typeface="Lora"/>
              </a:rPr>
              <a:t>College </a:t>
            </a:r>
            <a:r>
              <a:rPr lang="en" sz="6000">
                <a:latin typeface="Dancing Script"/>
                <a:ea typeface="Dancing Script"/>
                <a:cs typeface="Dancing Script"/>
                <a:sym typeface="Dancing Script"/>
              </a:rPr>
              <a:t>Life </a:t>
            </a:r>
            <a:r>
              <a:rPr b="1" lang="en" sz="4000">
                <a:latin typeface="Lora"/>
                <a:ea typeface="Lora"/>
                <a:cs typeface="Lora"/>
                <a:sym typeface="Lora"/>
              </a:rPr>
              <a:t>Expectations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ctrTitle"/>
          </p:nvPr>
        </p:nvSpPr>
        <p:spPr>
          <a:xfrm>
            <a:off x="108373" y="961813"/>
            <a:ext cx="7294880" cy="1300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" sz="4000">
                <a:latin typeface="Lora"/>
                <a:ea typeface="Lora"/>
                <a:cs typeface="Lora"/>
                <a:sym typeface="Lora"/>
              </a:rPr>
            </a:br>
            <a:br>
              <a:rPr b="1" lang="en" sz="4000">
                <a:latin typeface="Lora"/>
                <a:ea typeface="Lora"/>
                <a:cs typeface="Lora"/>
                <a:sym typeface="Lora"/>
              </a:rPr>
            </a:br>
            <a:br>
              <a:rPr b="1" lang="en" sz="4000">
                <a:latin typeface="Lora"/>
                <a:ea typeface="Lora"/>
                <a:cs typeface="Lora"/>
                <a:sym typeface="Lora"/>
              </a:rPr>
            </a:br>
            <a:br>
              <a:rPr b="1" lang="en" sz="4000">
                <a:latin typeface="Lora"/>
                <a:ea typeface="Lora"/>
                <a:cs typeface="Lora"/>
                <a:sym typeface="Lora"/>
              </a:rPr>
            </a:br>
            <a:r>
              <a:rPr b="1" lang="en" sz="4000">
                <a:latin typeface="Lora"/>
                <a:ea typeface="Lora"/>
                <a:cs typeface="Lora"/>
                <a:sym typeface="Lora"/>
              </a:rPr>
              <a:t>Dual Enrollment Participating Institutions</a:t>
            </a:r>
            <a:endParaRPr b="1" sz="40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840" y="2167466"/>
            <a:ext cx="1869041" cy="186904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268226" y="2310140"/>
            <a:ext cx="38838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https://drive.google.com/open?id=1fY7RD7BJEIUMaRVsMLiCyGuly4sJYTct</a:t>
            </a: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idx="1" type="body"/>
          </p:nvPr>
        </p:nvSpPr>
        <p:spPr>
          <a:xfrm>
            <a:off x="157775" y="1278525"/>
            <a:ext cx="88749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 sz="3000">
                <a:latin typeface="Lora"/>
                <a:ea typeface="Lora"/>
                <a:cs typeface="Lora"/>
                <a:sym typeface="Lora"/>
              </a:rPr>
              <a:t>Points to consider: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ora"/>
              <a:buChar char="★"/>
            </a:pPr>
            <a:r>
              <a:rPr lang="en" sz="3000">
                <a:latin typeface="Lora"/>
                <a:ea typeface="Lora"/>
                <a:cs typeface="Lora"/>
                <a:sym typeface="Lora"/>
              </a:rPr>
              <a:t>student’s </a:t>
            </a:r>
            <a:r>
              <a:rPr b="1" lang="en" sz="3000">
                <a:latin typeface="Lora"/>
                <a:ea typeface="Lora"/>
                <a:cs typeface="Lora"/>
                <a:sym typeface="Lora"/>
              </a:rPr>
              <a:t>maturity</a:t>
            </a:r>
            <a:r>
              <a:rPr lang="en" sz="3000">
                <a:latin typeface="Lora"/>
                <a:ea typeface="Lora"/>
                <a:cs typeface="Lora"/>
                <a:sym typeface="Lora"/>
              </a:rPr>
              <a:t> level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ora"/>
              <a:buChar char="★"/>
            </a:pPr>
            <a:r>
              <a:rPr lang="en" sz="3000">
                <a:latin typeface="Lora"/>
                <a:ea typeface="Lora"/>
                <a:cs typeface="Lora"/>
                <a:sym typeface="Lora"/>
              </a:rPr>
              <a:t>academic </a:t>
            </a:r>
            <a:r>
              <a:rPr b="1" lang="en" sz="3000">
                <a:latin typeface="Lora"/>
                <a:ea typeface="Lora"/>
                <a:cs typeface="Lora"/>
                <a:sym typeface="Lora"/>
              </a:rPr>
              <a:t>rigor</a:t>
            </a:r>
            <a:r>
              <a:rPr lang="en" sz="3000">
                <a:latin typeface="Lora"/>
                <a:ea typeface="Lora"/>
                <a:cs typeface="Lora"/>
                <a:sym typeface="Lora"/>
              </a:rPr>
              <a:t> of college classes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ora"/>
              <a:buChar char="★"/>
            </a:pPr>
            <a:r>
              <a:rPr b="1" lang="en" sz="3000">
                <a:latin typeface="Lora"/>
                <a:ea typeface="Lora"/>
                <a:cs typeface="Lora"/>
                <a:sym typeface="Lora"/>
              </a:rPr>
              <a:t>initiative</a:t>
            </a:r>
            <a:r>
              <a:rPr lang="en" sz="3000">
                <a:latin typeface="Lora"/>
                <a:ea typeface="Lora"/>
                <a:cs typeface="Lora"/>
                <a:sym typeface="Lora"/>
              </a:rPr>
              <a:t> in college classes vs high school.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ora"/>
              <a:buChar char="★"/>
            </a:pPr>
            <a:r>
              <a:rPr lang="en" sz="3000">
                <a:latin typeface="Lora"/>
                <a:ea typeface="Lora"/>
                <a:cs typeface="Lora"/>
                <a:sym typeface="Lora"/>
              </a:rPr>
              <a:t>Student will be treated like a </a:t>
            </a:r>
            <a:r>
              <a:rPr b="1" lang="en" sz="3000">
                <a:latin typeface="Lora"/>
                <a:ea typeface="Lora"/>
                <a:cs typeface="Lora"/>
                <a:sym typeface="Lora"/>
              </a:rPr>
              <a:t>college student </a:t>
            </a:r>
            <a:r>
              <a:rPr lang="en" sz="3000">
                <a:latin typeface="Lora"/>
                <a:ea typeface="Lora"/>
                <a:cs typeface="Lora"/>
                <a:sym typeface="Lora"/>
              </a:rPr>
              <a:t>regardless of age.</a:t>
            </a:r>
            <a:endParaRPr sz="3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367350" y="136825"/>
            <a:ext cx="71619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ora"/>
              <a:buNone/>
            </a:pPr>
            <a:r>
              <a:rPr b="1" i="0" lang="en" sz="4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Eligibility </a:t>
            </a:r>
            <a:r>
              <a:rPr b="1" i="1" lang="en" sz="4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versus</a:t>
            </a:r>
            <a:r>
              <a:rPr b="1" i="0" lang="en" sz="4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Readiness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457200" y="1250675"/>
            <a:ext cx="8229600" cy="3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</a:pPr>
            <a:r>
              <a:rPr lang="en" sz="2500">
                <a:latin typeface="Lora"/>
                <a:ea typeface="Lora"/>
                <a:cs typeface="Lora"/>
                <a:sym typeface="Lora"/>
              </a:rPr>
              <a:t>Let’s assess the student’s readiness...</a:t>
            </a:r>
            <a:endParaRPr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Char char="★"/>
            </a:pPr>
            <a:r>
              <a:rPr lang="en" sz="2500">
                <a:latin typeface="Lora"/>
                <a:ea typeface="Lora"/>
                <a:cs typeface="Lora"/>
                <a:sym typeface="Lora"/>
              </a:rPr>
              <a:t>Disorganized</a:t>
            </a:r>
            <a:endParaRPr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Char char="★"/>
            </a:pPr>
            <a:r>
              <a:rPr lang="en" sz="2500">
                <a:latin typeface="Lora"/>
                <a:ea typeface="Lora"/>
                <a:cs typeface="Lora"/>
                <a:sym typeface="Lora"/>
              </a:rPr>
              <a:t>Perfectionist</a:t>
            </a:r>
            <a:endParaRPr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Char char="★"/>
            </a:pPr>
            <a:r>
              <a:rPr lang="en" sz="2500">
                <a:latin typeface="Lora"/>
                <a:ea typeface="Lora"/>
                <a:cs typeface="Lora"/>
                <a:sym typeface="Lora"/>
              </a:rPr>
              <a:t>Easily overwhelmed</a:t>
            </a:r>
            <a:endParaRPr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Char char="★"/>
            </a:pPr>
            <a:r>
              <a:rPr lang="en" sz="2500">
                <a:latin typeface="Lora"/>
                <a:ea typeface="Lora"/>
                <a:cs typeface="Lora"/>
                <a:sym typeface="Lora"/>
              </a:rPr>
              <a:t>Unassertive</a:t>
            </a:r>
            <a:endParaRPr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Char char="★"/>
            </a:pPr>
            <a:r>
              <a:rPr lang="en" sz="2500">
                <a:latin typeface="Lora"/>
                <a:ea typeface="Lora"/>
                <a:cs typeface="Lora"/>
                <a:sym typeface="Lora"/>
              </a:rPr>
              <a:t>Unwilling to ask for help</a:t>
            </a:r>
            <a:endParaRPr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Char char="★"/>
            </a:pPr>
            <a:r>
              <a:rPr lang="en" sz="2500">
                <a:latin typeface="Lora"/>
                <a:ea typeface="Lora"/>
                <a:cs typeface="Lora"/>
                <a:sym typeface="Lora"/>
              </a:rPr>
              <a:t>Procrastinator</a:t>
            </a:r>
            <a:endParaRPr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Char char="★"/>
            </a:pPr>
            <a:r>
              <a:rPr lang="en" sz="2500">
                <a:latin typeface="Lora"/>
                <a:ea typeface="Lora"/>
                <a:cs typeface="Lora"/>
                <a:sym typeface="Lora"/>
              </a:rPr>
              <a:t>High need parents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 txBox="1"/>
          <p:nvPr/>
        </p:nvSpPr>
        <p:spPr>
          <a:xfrm>
            <a:off x="283650" y="78625"/>
            <a:ext cx="7754700" cy="10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ora"/>
              <a:buNone/>
            </a:pPr>
            <a:r>
              <a:rPr b="1" i="0" lang="en" sz="4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Looking Beyond GPA …                    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sson 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Lilly, Ryan</dc:creator>
</cp:coreProperties>
</file>